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33"/>
  </p:notesMasterIdLst>
  <p:handoutMasterIdLst>
    <p:handoutMasterId r:id="rId34"/>
  </p:handoutMasterIdLst>
  <p:sldIdLst>
    <p:sldId id="2145707827" r:id="rId5"/>
    <p:sldId id="2145707831" r:id="rId6"/>
    <p:sldId id="2145707836" r:id="rId7"/>
    <p:sldId id="2145707837" r:id="rId8"/>
    <p:sldId id="2145707838" r:id="rId9"/>
    <p:sldId id="2145707839" r:id="rId10"/>
    <p:sldId id="2145707840" r:id="rId11"/>
    <p:sldId id="2145707841" r:id="rId12"/>
    <p:sldId id="2145707842" r:id="rId13"/>
    <p:sldId id="2145707843" r:id="rId14"/>
    <p:sldId id="2145707844" r:id="rId15"/>
    <p:sldId id="2145707845" r:id="rId16"/>
    <p:sldId id="2145707846" r:id="rId17"/>
    <p:sldId id="2145707847" r:id="rId18"/>
    <p:sldId id="2145707852" r:id="rId19"/>
    <p:sldId id="2145707849" r:id="rId20"/>
    <p:sldId id="2145707850" r:id="rId21"/>
    <p:sldId id="2145707851" r:id="rId22"/>
    <p:sldId id="2145707853" r:id="rId23"/>
    <p:sldId id="2145707854" r:id="rId24"/>
    <p:sldId id="2145707855" r:id="rId25"/>
    <p:sldId id="2145707856" r:id="rId26"/>
    <p:sldId id="2145707857" r:id="rId27"/>
    <p:sldId id="2145707858" r:id="rId28"/>
    <p:sldId id="2145707859" r:id="rId29"/>
    <p:sldId id="2145707860" r:id="rId30"/>
    <p:sldId id="2145707861" r:id="rId31"/>
    <p:sldId id="2145707829"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75697"/>
    <a:srgbClr val="898989"/>
    <a:srgbClr val="CE1126"/>
    <a:srgbClr val="067EEB"/>
    <a:srgbClr val="0070C0"/>
    <a:srgbClr val="003F87"/>
    <a:srgbClr val="ADADA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809"/>
    <p:restoredTop sz="94778"/>
  </p:normalViewPr>
  <p:slideViewPr>
    <p:cSldViewPr snapToGrid="0">
      <p:cViewPr varScale="1">
        <p:scale>
          <a:sx n="110" d="100"/>
          <a:sy n="110" d="100"/>
        </p:scale>
        <p:origin x="1512" y="184"/>
      </p:cViewPr>
      <p:guideLst/>
    </p:cSldViewPr>
  </p:slideViewPr>
  <p:notesTextViewPr>
    <p:cViewPr>
      <p:scale>
        <a:sx n="1" d="1"/>
        <a:sy n="1" d="1"/>
      </p:scale>
      <p:origin x="0" y="0"/>
    </p:cViewPr>
  </p:notesTextViewPr>
  <p:notesViewPr>
    <p:cSldViewPr snapToGrid="0">
      <p:cViewPr varScale="1">
        <p:scale>
          <a:sx n="93" d="100"/>
          <a:sy n="93" d="100"/>
        </p:scale>
        <p:origin x="3784" y="21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259037A-443B-459B-BA2C-C161376E1D9B}"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E268D603-F9F4-4659-8D0E-2F9FB0756963}">
      <dgm:prSet/>
      <dgm:spPr/>
      <dgm:t>
        <a:bodyPr/>
        <a:lstStyle/>
        <a:p>
          <a:r>
            <a:rPr lang="en-US" dirty="0"/>
            <a:t>Website Resources (</a:t>
          </a:r>
          <a:r>
            <a:rPr lang="en-US" dirty="0" err="1"/>
            <a:t>ScoutingAlumni.org</a:t>
          </a:r>
          <a:r>
            <a:rPr lang="en-US" dirty="0"/>
            <a:t>)</a:t>
          </a:r>
        </a:p>
      </dgm:t>
    </dgm:pt>
    <dgm:pt modelId="{3A311B6E-EE6A-4CCC-A906-27F5DDB558FC}" type="parTrans" cxnId="{288A8EC7-5DF8-48D6-B1D7-81213BA6381D}">
      <dgm:prSet/>
      <dgm:spPr/>
      <dgm:t>
        <a:bodyPr/>
        <a:lstStyle/>
        <a:p>
          <a:endParaRPr lang="en-US"/>
        </a:p>
      </dgm:t>
    </dgm:pt>
    <dgm:pt modelId="{30847B53-C711-4B27-8381-201C58F76127}" type="sibTrans" cxnId="{288A8EC7-5DF8-48D6-B1D7-81213BA6381D}">
      <dgm:prSet/>
      <dgm:spPr/>
      <dgm:t>
        <a:bodyPr/>
        <a:lstStyle/>
        <a:p>
          <a:endParaRPr lang="en-US"/>
        </a:p>
      </dgm:t>
    </dgm:pt>
    <dgm:pt modelId="{53AD555B-CE65-477A-8AC7-9D21DD4A2792}">
      <dgm:prSet/>
      <dgm:spPr/>
      <dgm:t>
        <a:bodyPr/>
        <a:lstStyle/>
        <a:p>
          <a:r>
            <a:rPr lang="en-US" dirty="0"/>
            <a:t>Alumni Award</a:t>
          </a:r>
        </a:p>
      </dgm:t>
    </dgm:pt>
    <dgm:pt modelId="{D3D31450-7EF0-422C-8BBB-223EBB2B99D4}" type="parTrans" cxnId="{896D744C-C43F-4E82-A90B-53D97F052EDD}">
      <dgm:prSet/>
      <dgm:spPr/>
      <dgm:t>
        <a:bodyPr/>
        <a:lstStyle/>
        <a:p>
          <a:endParaRPr lang="en-US"/>
        </a:p>
      </dgm:t>
    </dgm:pt>
    <dgm:pt modelId="{125E2EF3-2710-4C1F-B965-CF96910519BF}" type="sibTrans" cxnId="{896D744C-C43F-4E82-A90B-53D97F052EDD}">
      <dgm:prSet/>
      <dgm:spPr/>
      <dgm:t>
        <a:bodyPr/>
        <a:lstStyle/>
        <a:p>
          <a:endParaRPr lang="en-US"/>
        </a:p>
      </dgm:t>
    </dgm:pt>
    <dgm:pt modelId="{041B8E0A-491F-45F3-AA53-93F061B807F0}">
      <dgm:prSet/>
      <dgm:spPr/>
      <dgm:t>
        <a:bodyPr/>
        <a:lstStyle/>
        <a:p>
          <a:r>
            <a:rPr lang="en-US"/>
            <a:t>Alumnus of the Year Awards</a:t>
          </a:r>
        </a:p>
      </dgm:t>
    </dgm:pt>
    <dgm:pt modelId="{9171EA5B-7273-4E72-8547-E2553248B744}" type="parTrans" cxnId="{374163A4-FFD8-4FEA-BDDE-94D7A2A92DB6}">
      <dgm:prSet/>
      <dgm:spPr/>
      <dgm:t>
        <a:bodyPr/>
        <a:lstStyle/>
        <a:p>
          <a:endParaRPr lang="en-US"/>
        </a:p>
      </dgm:t>
    </dgm:pt>
    <dgm:pt modelId="{62023605-7657-4BFC-A10B-3A770D4FF9DD}" type="sibTrans" cxnId="{374163A4-FFD8-4FEA-BDDE-94D7A2A92DB6}">
      <dgm:prSet/>
      <dgm:spPr/>
      <dgm:t>
        <a:bodyPr/>
        <a:lstStyle/>
        <a:p>
          <a:endParaRPr lang="en-US"/>
        </a:p>
      </dgm:t>
    </dgm:pt>
    <dgm:pt modelId="{DCA209B1-6887-4539-8998-BAE06EA1366D}">
      <dgm:prSet/>
      <dgm:spPr/>
      <dgm:t>
        <a:bodyPr/>
        <a:lstStyle/>
        <a:p>
          <a:r>
            <a:rPr lang="en-US"/>
            <a:t>Distinguished and Outstanding Council Alumni Committee Awards</a:t>
          </a:r>
        </a:p>
      </dgm:t>
    </dgm:pt>
    <dgm:pt modelId="{A2D5DAC8-882E-4004-8FE2-D877EE753927}" type="parTrans" cxnId="{DEEAC949-4C8D-409F-A7CC-6544A1FE6254}">
      <dgm:prSet/>
      <dgm:spPr/>
      <dgm:t>
        <a:bodyPr/>
        <a:lstStyle/>
        <a:p>
          <a:endParaRPr lang="en-US"/>
        </a:p>
      </dgm:t>
    </dgm:pt>
    <dgm:pt modelId="{0B6E7BF9-AC2C-4A90-B49C-7BD997DF0DFD}" type="sibTrans" cxnId="{DEEAC949-4C8D-409F-A7CC-6544A1FE6254}">
      <dgm:prSet/>
      <dgm:spPr/>
      <dgm:t>
        <a:bodyPr/>
        <a:lstStyle/>
        <a:p>
          <a:endParaRPr lang="en-US"/>
        </a:p>
      </dgm:t>
    </dgm:pt>
    <dgm:pt modelId="{9622D88A-5B64-4F45-90E4-6883B9A65D81}">
      <dgm:prSet/>
      <dgm:spPr/>
      <dgm:t>
        <a:bodyPr/>
        <a:lstStyle/>
        <a:p>
          <a:r>
            <a:rPr lang="en-US"/>
            <a:t>Scouting Alumni Service Commemoration</a:t>
          </a:r>
        </a:p>
      </dgm:t>
    </dgm:pt>
    <dgm:pt modelId="{97B09CA2-C7E5-4367-A1BC-6FF33130DA3E}" type="parTrans" cxnId="{7C0E8B51-4679-4D60-88C2-721BD68B12D1}">
      <dgm:prSet/>
      <dgm:spPr/>
      <dgm:t>
        <a:bodyPr/>
        <a:lstStyle/>
        <a:p>
          <a:endParaRPr lang="en-US"/>
        </a:p>
      </dgm:t>
    </dgm:pt>
    <dgm:pt modelId="{65263028-8149-4C0C-BF3C-1DDEDB30A4E8}" type="sibTrans" cxnId="{7C0E8B51-4679-4D60-88C2-721BD68B12D1}">
      <dgm:prSet/>
      <dgm:spPr/>
      <dgm:t>
        <a:bodyPr/>
        <a:lstStyle/>
        <a:p>
          <a:endParaRPr lang="en-US"/>
        </a:p>
      </dgm:t>
    </dgm:pt>
    <dgm:pt modelId="{833E30E7-6238-4A70-84C6-4FDF464DDA9A}">
      <dgm:prSet/>
      <dgm:spPr/>
      <dgm:t>
        <a:bodyPr/>
        <a:lstStyle/>
        <a:p>
          <a:r>
            <a:rPr lang="en-US"/>
            <a:t>Council Distinguished Alumnus Award</a:t>
          </a:r>
        </a:p>
      </dgm:t>
    </dgm:pt>
    <dgm:pt modelId="{07E2C1D7-13EC-4F63-B74F-EC3835A48B48}" type="parTrans" cxnId="{8ACDA432-1CAC-4CEF-836A-77A767E157ED}">
      <dgm:prSet/>
      <dgm:spPr/>
      <dgm:t>
        <a:bodyPr/>
        <a:lstStyle/>
        <a:p>
          <a:endParaRPr lang="en-US"/>
        </a:p>
      </dgm:t>
    </dgm:pt>
    <dgm:pt modelId="{8EEDD549-346D-48D3-BBE2-BA32F1AFCE50}" type="sibTrans" cxnId="{8ACDA432-1CAC-4CEF-836A-77A767E157ED}">
      <dgm:prSet/>
      <dgm:spPr/>
      <dgm:t>
        <a:bodyPr/>
        <a:lstStyle/>
        <a:p>
          <a:endParaRPr lang="en-US"/>
        </a:p>
      </dgm:t>
    </dgm:pt>
    <dgm:pt modelId="{2639CB9E-5467-2648-8E39-B28EF087D3EF}" type="pres">
      <dgm:prSet presAssocID="{4259037A-443B-459B-BA2C-C161376E1D9B}" presName="linear" presStyleCnt="0">
        <dgm:presLayoutVars>
          <dgm:animLvl val="lvl"/>
          <dgm:resizeHandles val="exact"/>
        </dgm:presLayoutVars>
      </dgm:prSet>
      <dgm:spPr/>
    </dgm:pt>
    <dgm:pt modelId="{6E1BCAE0-1F00-9C4F-B1D1-5969B0C1CD89}" type="pres">
      <dgm:prSet presAssocID="{E268D603-F9F4-4659-8D0E-2F9FB0756963}" presName="parentText" presStyleLbl="node1" presStyleIdx="0" presStyleCnt="6">
        <dgm:presLayoutVars>
          <dgm:chMax val="0"/>
          <dgm:bulletEnabled val="1"/>
        </dgm:presLayoutVars>
      </dgm:prSet>
      <dgm:spPr/>
    </dgm:pt>
    <dgm:pt modelId="{6C965E19-3A75-274B-AA00-C3B8BBE5F13C}" type="pres">
      <dgm:prSet presAssocID="{30847B53-C711-4B27-8381-201C58F76127}" presName="spacer" presStyleCnt="0"/>
      <dgm:spPr/>
    </dgm:pt>
    <dgm:pt modelId="{1E506F26-DE6B-6B42-8995-3D6F437EE992}" type="pres">
      <dgm:prSet presAssocID="{53AD555B-CE65-477A-8AC7-9D21DD4A2792}" presName="parentText" presStyleLbl="node1" presStyleIdx="1" presStyleCnt="6">
        <dgm:presLayoutVars>
          <dgm:chMax val="0"/>
          <dgm:bulletEnabled val="1"/>
        </dgm:presLayoutVars>
      </dgm:prSet>
      <dgm:spPr/>
    </dgm:pt>
    <dgm:pt modelId="{116B45CD-5ED6-6F49-A2F7-664B045B64BB}" type="pres">
      <dgm:prSet presAssocID="{125E2EF3-2710-4C1F-B965-CF96910519BF}" presName="spacer" presStyleCnt="0"/>
      <dgm:spPr/>
    </dgm:pt>
    <dgm:pt modelId="{14D02654-A441-1744-BF05-CF05134FD1FA}" type="pres">
      <dgm:prSet presAssocID="{041B8E0A-491F-45F3-AA53-93F061B807F0}" presName="parentText" presStyleLbl="node1" presStyleIdx="2" presStyleCnt="6">
        <dgm:presLayoutVars>
          <dgm:chMax val="0"/>
          <dgm:bulletEnabled val="1"/>
        </dgm:presLayoutVars>
      </dgm:prSet>
      <dgm:spPr/>
    </dgm:pt>
    <dgm:pt modelId="{DC5D08D9-C736-D54F-A691-141CFC3CC0FB}" type="pres">
      <dgm:prSet presAssocID="{62023605-7657-4BFC-A10B-3A770D4FF9DD}" presName="spacer" presStyleCnt="0"/>
      <dgm:spPr/>
    </dgm:pt>
    <dgm:pt modelId="{2E87AD54-C8CF-7645-9754-5CEF2E49F935}" type="pres">
      <dgm:prSet presAssocID="{DCA209B1-6887-4539-8998-BAE06EA1366D}" presName="parentText" presStyleLbl="node1" presStyleIdx="3" presStyleCnt="6">
        <dgm:presLayoutVars>
          <dgm:chMax val="0"/>
          <dgm:bulletEnabled val="1"/>
        </dgm:presLayoutVars>
      </dgm:prSet>
      <dgm:spPr/>
    </dgm:pt>
    <dgm:pt modelId="{3EA1BDC1-1E1E-874A-8B37-46D0DD521166}" type="pres">
      <dgm:prSet presAssocID="{0B6E7BF9-AC2C-4A90-B49C-7BD997DF0DFD}" presName="spacer" presStyleCnt="0"/>
      <dgm:spPr/>
    </dgm:pt>
    <dgm:pt modelId="{7D7CA8E4-7687-2844-B70D-87D309E56C6C}" type="pres">
      <dgm:prSet presAssocID="{9622D88A-5B64-4F45-90E4-6883B9A65D81}" presName="parentText" presStyleLbl="node1" presStyleIdx="4" presStyleCnt="6">
        <dgm:presLayoutVars>
          <dgm:chMax val="0"/>
          <dgm:bulletEnabled val="1"/>
        </dgm:presLayoutVars>
      </dgm:prSet>
      <dgm:spPr/>
    </dgm:pt>
    <dgm:pt modelId="{646D3484-1ABB-F54C-9C98-DC3B28F1DE35}" type="pres">
      <dgm:prSet presAssocID="{65263028-8149-4C0C-BF3C-1DDEDB30A4E8}" presName="spacer" presStyleCnt="0"/>
      <dgm:spPr/>
    </dgm:pt>
    <dgm:pt modelId="{4B77C294-7BB9-5744-86A9-19C0335B8350}" type="pres">
      <dgm:prSet presAssocID="{833E30E7-6238-4A70-84C6-4FDF464DDA9A}" presName="parentText" presStyleLbl="node1" presStyleIdx="5" presStyleCnt="6">
        <dgm:presLayoutVars>
          <dgm:chMax val="0"/>
          <dgm:bulletEnabled val="1"/>
        </dgm:presLayoutVars>
      </dgm:prSet>
      <dgm:spPr/>
    </dgm:pt>
  </dgm:ptLst>
  <dgm:cxnLst>
    <dgm:cxn modelId="{C14ACB15-3DD2-1946-A48F-951B28B5E12D}" type="presOf" srcId="{53AD555B-CE65-477A-8AC7-9D21DD4A2792}" destId="{1E506F26-DE6B-6B42-8995-3D6F437EE992}" srcOrd="0" destOrd="0" presId="urn:microsoft.com/office/officeart/2005/8/layout/vList2"/>
    <dgm:cxn modelId="{8ACDA432-1CAC-4CEF-836A-77A767E157ED}" srcId="{4259037A-443B-459B-BA2C-C161376E1D9B}" destId="{833E30E7-6238-4A70-84C6-4FDF464DDA9A}" srcOrd="5" destOrd="0" parTransId="{07E2C1D7-13EC-4F63-B74F-EC3835A48B48}" sibTransId="{8EEDD549-346D-48D3-BBE2-BA32F1AFCE50}"/>
    <dgm:cxn modelId="{AA988737-DA45-2D44-8C89-84FBD5AB075C}" type="presOf" srcId="{833E30E7-6238-4A70-84C6-4FDF464DDA9A}" destId="{4B77C294-7BB9-5744-86A9-19C0335B8350}" srcOrd="0" destOrd="0" presId="urn:microsoft.com/office/officeart/2005/8/layout/vList2"/>
    <dgm:cxn modelId="{DEEAC949-4C8D-409F-A7CC-6544A1FE6254}" srcId="{4259037A-443B-459B-BA2C-C161376E1D9B}" destId="{DCA209B1-6887-4539-8998-BAE06EA1366D}" srcOrd="3" destOrd="0" parTransId="{A2D5DAC8-882E-4004-8FE2-D877EE753927}" sibTransId="{0B6E7BF9-AC2C-4A90-B49C-7BD997DF0DFD}"/>
    <dgm:cxn modelId="{896D744C-C43F-4E82-A90B-53D97F052EDD}" srcId="{4259037A-443B-459B-BA2C-C161376E1D9B}" destId="{53AD555B-CE65-477A-8AC7-9D21DD4A2792}" srcOrd="1" destOrd="0" parTransId="{D3D31450-7EF0-422C-8BBB-223EBB2B99D4}" sibTransId="{125E2EF3-2710-4C1F-B965-CF96910519BF}"/>
    <dgm:cxn modelId="{7C0E8B51-4679-4D60-88C2-721BD68B12D1}" srcId="{4259037A-443B-459B-BA2C-C161376E1D9B}" destId="{9622D88A-5B64-4F45-90E4-6883B9A65D81}" srcOrd="4" destOrd="0" parTransId="{97B09CA2-C7E5-4367-A1BC-6FF33130DA3E}" sibTransId="{65263028-8149-4C0C-BF3C-1DDEDB30A4E8}"/>
    <dgm:cxn modelId="{FF93929A-82CC-444C-8395-853E25CECED1}" type="presOf" srcId="{041B8E0A-491F-45F3-AA53-93F061B807F0}" destId="{14D02654-A441-1744-BF05-CF05134FD1FA}" srcOrd="0" destOrd="0" presId="urn:microsoft.com/office/officeart/2005/8/layout/vList2"/>
    <dgm:cxn modelId="{374163A4-FFD8-4FEA-BDDE-94D7A2A92DB6}" srcId="{4259037A-443B-459B-BA2C-C161376E1D9B}" destId="{041B8E0A-491F-45F3-AA53-93F061B807F0}" srcOrd="2" destOrd="0" parTransId="{9171EA5B-7273-4E72-8547-E2553248B744}" sibTransId="{62023605-7657-4BFC-A10B-3A770D4FF9DD}"/>
    <dgm:cxn modelId="{060AE7BA-7C7E-8A41-A6DF-8B7B067CCB29}" type="presOf" srcId="{9622D88A-5B64-4F45-90E4-6883B9A65D81}" destId="{7D7CA8E4-7687-2844-B70D-87D309E56C6C}" srcOrd="0" destOrd="0" presId="urn:microsoft.com/office/officeart/2005/8/layout/vList2"/>
    <dgm:cxn modelId="{288A8EC7-5DF8-48D6-B1D7-81213BA6381D}" srcId="{4259037A-443B-459B-BA2C-C161376E1D9B}" destId="{E268D603-F9F4-4659-8D0E-2F9FB0756963}" srcOrd="0" destOrd="0" parTransId="{3A311B6E-EE6A-4CCC-A906-27F5DDB558FC}" sibTransId="{30847B53-C711-4B27-8381-201C58F76127}"/>
    <dgm:cxn modelId="{768B47C9-817C-CD4A-B8FE-A9DABE2F958B}" type="presOf" srcId="{E268D603-F9F4-4659-8D0E-2F9FB0756963}" destId="{6E1BCAE0-1F00-9C4F-B1D1-5969B0C1CD89}" srcOrd="0" destOrd="0" presId="urn:microsoft.com/office/officeart/2005/8/layout/vList2"/>
    <dgm:cxn modelId="{5E7D5BD3-3AB1-0740-A703-6779DAF37983}" type="presOf" srcId="{4259037A-443B-459B-BA2C-C161376E1D9B}" destId="{2639CB9E-5467-2648-8E39-B28EF087D3EF}" srcOrd="0" destOrd="0" presId="urn:microsoft.com/office/officeart/2005/8/layout/vList2"/>
    <dgm:cxn modelId="{5A82FBD8-DCBB-F548-8C06-9FA92EF24388}" type="presOf" srcId="{DCA209B1-6887-4539-8998-BAE06EA1366D}" destId="{2E87AD54-C8CF-7645-9754-5CEF2E49F935}" srcOrd="0" destOrd="0" presId="urn:microsoft.com/office/officeart/2005/8/layout/vList2"/>
    <dgm:cxn modelId="{81863F98-0916-A54F-99A8-162193BA179A}" type="presParOf" srcId="{2639CB9E-5467-2648-8E39-B28EF087D3EF}" destId="{6E1BCAE0-1F00-9C4F-B1D1-5969B0C1CD89}" srcOrd="0" destOrd="0" presId="urn:microsoft.com/office/officeart/2005/8/layout/vList2"/>
    <dgm:cxn modelId="{D4F4B0D9-BC45-B048-8681-19237B39E2E1}" type="presParOf" srcId="{2639CB9E-5467-2648-8E39-B28EF087D3EF}" destId="{6C965E19-3A75-274B-AA00-C3B8BBE5F13C}" srcOrd="1" destOrd="0" presId="urn:microsoft.com/office/officeart/2005/8/layout/vList2"/>
    <dgm:cxn modelId="{D800AE28-5476-CA44-A34E-9B6019C97CB5}" type="presParOf" srcId="{2639CB9E-5467-2648-8E39-B28EF087D3EF}" destId="{1E506F26-DE6B-6B42-8995-3D6F437EE992}" srcOrd="2" destOrd="0" presId="urn:microsoft.com/office/officeart/2005/8/layout/vList2"/>
    <dgm:cxn modelId="{3A04FCC3-2630-1146-B959-AE92873969F3}" type="presParOf" srcId="{2639CB9E-5467-2648-8E39-B28EF087D3EF}" destId="{116B45CD-5ED6-6F49-A2F7-664B045B64BB}" srcOrd="3" destOrd="0" presId="urn:microsoft.com/office/officeart/2005/8/layout/vList2"/>
    <dgm:cxn modelId="{58CFFC05-2CD2-A142-B7FC-45DA0BF9A724}" type="presParOf" srcId="{2639CB9E-5467-2648-8E39-B28EF087D3EF}" destId="{14D02654-A441-1744-BF05-CF05134FD1FA}" srcOrd="4" destOrd="0" presId="urn:microsoft.com/office/officeart/2005/8/layout/vList2"/>
    <dgm:cxn modelId="{F4A4EE62-990D-C24E-A7A6-69CBAF782A22}" type="presParOf" srcId="{2639CB9E-5467-2648-8E39-B28EF087D3EF}" destId="{DC5D08D9-C736-D54F-A691-141CFC3CC0FB}" srcOrd="5" destOrd="0" presId="urn:microsoft.com/office/officeart/2005/8/layout/vList2"/>
    <dgm:cxn modelId="{0D50D192-CDB8-7147-96A9-51F6E40E49AF}" type="presParOf" srcId="{2639CB9E-5467-2648-8E39-B28EF087D3EF}" destId="{2E87AD54-C8CF-7645-9754-5CEF2E49F935}" srcOrd="6" destOrd="0" presId="urn:microsoft.com/office/officeart/2005/8/layout/vList2"/>
    <dgm:cxn modelId="{F99BEABC-8FC1-694D-8C1F-82710CC7F927}" type="presParOf" srcId="{2639CB9E-5467-2648-8E39-B28EF087D3EF}" destId="{3EA1BDC1-1E1E-874A-8B37-46D0DD521166}" srcOrd="7" destOrd="0" presId="urn:microsoft.com/office/officeart/2005/8/layout/vList2"/>
    <dgm:cxn modelId="{6B00C561-E948-FF40-B3C8-3450BD038046}" type="presParOf" srcId="{2639CB9E-5467-2648-8E39-B28EF087D3EF}" destId="{7D7CA8E4-7687-2844-B70D-87D309E56C6C}" srcOrd="8" destOrd="0" presId="urn:microsoft.com/office/officeart/2005/8/layout/vList2"/>
    <dgm:cxn modelId="{602DE257-39D8-0546-952E-4722A66190AF}" type="presParOf" srcId="{2639CB9E-5467-2648-8E39-B28EF087D3EF}" destId="{646D3484-1ABB-F54C-9C98-DC3B28F1DE35}" srcOrd="9" destOrd="0" presId="urn:microsoft.com/office/officeart/2005/8/layout/vList2"/>
    <dgm:cxn modelId="{234D9F76-E860-9143-8A4A-6BFB3198C742}" type="presParOf" srcId="{2639CB9E-5467-2648-8E39-B28EF087D3EF}" destId="{4B77C294-7BB9-5744-86A9-19C0335B8350}" srcOrd="1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259037A-443B-459B-BA2C-C161376E1D9B}"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E268D603-F9F4-4659-8D0E-2F9FB0756963}">
      <dgm:prSet/>
      <dgm:spPr/>
      <dgm:t>
        <a:bodyPr/>
        <a:lstStyle/>
        <a:p>
          <a:r>
            <a:rPr lang="en-US"/>
            <a:t>Website Resources (nesa.org)</a:t>
          </a:r>
          <a:endParaRPr lang="en-US" dirty="0"/>
        </a:p>
      </dgm:t>
    </dgm:pt>
    <dgm:pt modelId="{3A311B6E-EE6A-4CCC-A906-27F5DDB558FC}" type="parTrans" cxnId="{288A8EC7-5DF8-48D6-B1D7-81213BA6381D}">
      <dgm:prSet/>
      <dgm:spPr/>
      <dgm:t>
        <a:bodyPr/>
        <a:lstStyle/>
        <a:p>
          <a:endParaRPr lang="en-US"/>
        </a:p>
      </dgm:t>
    </dgm:pt>
    <dgm:pt modelId="{30847B53-C711-4B27-8381-201C58F76127}" type="sibTrans" cxnId="{288A8EC7-5DF8-48D6-B1D7-81213BA6381D}">
      <dgm:prSet/>
      <dgm:spPr/>
      <dgm:t>
        <a:bodyPr/>
        <a:lstStyle/>
        <a:p>
          <a:endParaRPr lang="en-US"/>
        </a:p>
      </dgm:t>
    </dgm:pt>
    <dgm:pt modelId="{9D8F5C2F-6436-1E4B-88F9-B9A2E53544FA}">
      <dgm:prSet/>
      <dgm:spPr/>
      <dgm:t>
        <a:bodyPr/>
        <a:lstStyle/>
        <a:p>
          <a:r>
            <a:rPr lang="en-US"/>
            <a:t>Distinguished Eagle Scout Award</a:t>
          </a:r>
        </a:p>
      </dgm:t>
    </dgm:pt>
    <dgm:pt modelId="{04A76ED5-DD09-3E4A-8C8C-69CEFEE27BA9}" type="parTrans" cxnId="{F5214FEE-DBF5-634F-AB0C-270158140EDF}">
      <dgm:prSet/>
      <dgm:spPr/>
      <dgm:t>
        <a:bodyPr/>
        <a:lstStyle/>
        <a:p>
          <a:endParaRPr lang="en-US"/>
        </a:p>
      </dgm:t>
    </dgm:pt>
    <dgm:pt modelId="{0CEE0F92-8482-3A48-8897-B53DF698B370}" type="sibTrans" cxnId="{F5214FEE-DBF5-634F-AB0C-270158140EDF}">
      <dgm:prSet/>
      <dgm:spPr/>
      <dgm:t>
        <a:bodyPr/>
        <a:lstStyle/>
        <a:p>
          <a:endParaRPr lang="en-US"/>
        </a:p>
      </dgm:t>
    </dgm:pt>
    <dgm:pt modelId="{0294F2DF-9447-C14E-BB2C-0406EF66C460}">
      <dgm:prSet/>
      <dgm:spPr/>
      <dgm:t>
        <a:bodyPr/>
        <a:lstStyle/>
        <a:p>
          <a:r>
            <a:rPr lang="en-US"/>
            <a:t>NESA Outstanding Eagle Scout Award</a:t>
          </a:r>
        </a:p>
      </dgm:t>
    </dgm:pt>
    <dgm:pt modelId="{F2476996-5CFA-F748-88AE-564D224B3E2C}" type="parTrans" cxnId="{F643E0F5-DDAA-1A4E-8573-DE3E086AF14C}">
      <dgm:prSet/>
      <dgm:spPr/>
      <dgm:t>
        <a:bodyPr/>
        <a:lstStyle/>
        <a:p>
          <a:endParaRPr lang="en-US"/>
        </a:p>
      </dgm:t>
    </dgm:pt>
    <dgm:pt modelId="{7A0857B2-6F2D-364A-A573-A7195881B042}" type="sibTrans" cxnId="{F643E0F5-DDAA-1A4E-8573-DE3E086AF14C}">
      <dgm:prSet/>
      <dgm:spPr/>
      <dgm:t>
        <a:bodyPr/>
        <a:lstStyle/>
        <a:p>
          <a:endParaRPr lang="en-US"/>
        </a:p>
      </dgm:t>
    </dgm:pt>
    <dgm:pt modelId="{19E7A766-0F5B-4E4C-8479-032AEE82CEE2}">
      <dgm:prSet/>
      <dgm:spPr/>
      <dgm:t>
        <a:bodyPr/>
        <a:lstStyle/>
        <a:p>
          <a:r>
            <a:rPr lang="en-US"/>
            <a:t>NESA Distinguished Service Award</a:t>
          </a:r>
        </a:p>
      </dgm:t>
    </dgm:pt>
    <dgm:pt modelId="{7991B766-8EE8-794F-AB89-E7294D259B1A}" type="parTrans" cxnId="{6D2117FE-85D6-914D-A954-4B118A0D93DD}">
      <dgm:prSet/>
      <dgm:spPr/>
      <dgm:t>
        <a:bodyPr/>
        <a:lstStyle/>
        <a:p>
          <a:endParaRPr lang="en-US"/>
        </a:p>
      </dgm:t>
    </dgm:pt>
    <dgm:pt modelId="{06BE4A7E-3039-FF47-A0A5-D082F249DA3F}" type="sibTrans" cxnId="{6D2117FE-85D6-914D-A954-4B118A0D93DD}">
      <dgm:prSet/>
      <dgm:spPr/>
      <dgm:t>
        <a:bodyPr/>
        <a:lstStyle/>
        <a:p>
          <a:endParaRPr lang="en-US"/>
        </a:p>
      </dgm:t>
    </dgm:pt>
    <dgm:pt modelId="{3EEEEC7E-431B-A142-A243-36443F2A698C}">
      <dgm:prSet/>
      <dgm:spPr/>
      <dgm:t>
        <a:bodyPr/>
        <a:lstStyle/>
        <a:p>
          <a:r>
            <a:rPr lang="en-US"/>
            <a:t>Silver Wreath Award</a:t>
          </a:r>
        </a:p>
      </dgm:t>
    </dgm:pt>
    <dgm:pt modelId="{9110F188-E147-3243-9FF0-786E9EA026A7}" type="parTrans" cxnId="{CE8A68CD-E623-394C-BAA8-2882FB353C42}">
      <dgm:prSet/>
      <dgm:spPr/>
      <dgm:t>
        <a:bodyPr/>
        <a:lstStyle/>
        <a:p>
          <a:endParaRPr lang="en-US"/>
        </a:p>
      </dgm:t>
    </dgm:pt>
    <dgm:pt modelId="{524697CF-30FC-FD4F-84AC-2BDCDA840941}" type="sibTrans" cxnId="{CE8A68CD-E623-394C-BAA8-2882FB353C42}">
      <dgm:prSet/>
      <dgm:spPr/>
      <dgm:t>
        <a:bodyPr/>
        <a:lstStyle/>
        <a:p>
          <a:endParaRPr lang="en-US"/>
        </a:p>
      </dgm:t>
    </dgm:pt>
    <dgm:pt modelId="{6F956726-29B2-ED4E-91F4-F4CB35E6BC1B}">
      <dgm:prSet/>
      <dgm:spPr/>
      <dgm:t>
        <a:bodyPr/>
        <a:lstStyle/>
        <a:p>
          <a:r>
            <a:rPr lang="en-US"/>
            <a:t>Glenn A. &amp; Melinda W. Adams Service Project of the Year Award</a:t>
          </a:r>
        </a:p>
      </dgm:t>
    </dgm:pt>
    <dgm:pt modelId="{4A568E1D-17F2-A045-ACD1-FA829A71601A}" type="parTrans" cxnId="{30EA5A02-F5BF-8243-971B-C0E9E6176305}">
      <dgm:prSet/>
      <dgm:spPr/>
      <dgm:t>
        <a:bodyPr/>
        <a:lstStyle/>
        <a:p>
          <a:endParaRPr lang="en-US"/>
        </a:p>
      </dgm:t>
    </dgm:pt>
    <dgm:pt modelId="{A29718BD-232B-9443-AA06-B02FA72B1DD8}" type="sibTrans" cxnId="{30EA5A02-F5BF-8243-971B-C0E9E6176305}">
      <dgm:prSet/>
      <dgm:spPr/>
      <dgm:t>
        <a:bodyPr/>
        <a:lstStyle/>
        <a:p>
          <a:endParaRPr lang="en-US"/>
        </a:p>
      </dgm:t>
    </dgm:pt>
    <dgm:pt modelId="{40E71EEF-DB6D-0E43-BB3F-2415318DA253}">
      <dgm:prSet/>
      <dgm:spPr/>
      <dgm:t>
        <a:bodyPr/>
        <a:lstStyle/>
        <a:p>
          <a:r>
            <a:rPr lang="en-US"/>
            <a:t>NESA Legacy Society</a:t>
          </a:r>
        </a:p>
      </dgm:t>
    </dgm:pt>
    <dgm:pt modelId="{34796ED9-760E-AA4F-890B-BBB476C971C7}" type="parTrans" cxnId="{300AF3BB-EF69-E14E-ADBC-130D034AB077}">
      <dgm:prSet/>
      <dgm:spPr/>
      <dgm:t>
        <a:bodyPr/>
        <a:lstStyle/>
        <a:p>
          <a:endParaRPr lang="en-US"/>
        </a:p>
      </dgm:t>
    </dgm:pt>
    <dgm:pt modelId="{B469AEC9-4415-764F-B410-CDD2AD0A7EE8}" type="sibTrans" cxnId="{300AF3BB-EF69-E14E-ADBC-130D034AB077}">
      <dgm:prSet/>
      <dgm:spPr/>
      <dgm:t>
        <a:bodyPr/>
        <a:lstStyle/>
        <a:p>
          <a:endParaRPr lang="en-US"/>
        </a:p>
      </dgm:t>
    </dgm:pt>
    <dgm:pt modelId="{FD40FA65-8B0F-A248-88BE-986D82F1FD1D}">
      <dgm:prSet/>
      <dgm:spPr/>
      <dgm:t>
        <a:bodyPr/>
        <a:lstStyle/>
        <a:p>
          <a:r>
            <a:rPr lang="en-US" dirty="0"/>
            <a:t>NESA Scholarships</a:t>
          </a:r>
        </a:p>
      </dgm:t>
    </dgm:pt>
    <dgm:pt modelId="{7C801C19-BCFC-644F-BC07-D30620BEC8AB}" type="parTrans" cxnId="{5EAC6776-9AD7-BC4B-8E24-7B40CA43B132}">
      <dgm:prSet/>
      <dgm:spPr/>
      <dgm:t>
        <a:bodyPr/>
        <a:lstStyle/>
        <a:p>
          <a:endParaRPr lang="en-US"/>
        </a:p>
      </dgm:t>
    </dgm:pt>
    <dgm:pt modelId="{FE255212-1BC9-9449-B150-A1AAB5E5859E}" type="sibTrans" cxnId="{5EAC6776-9AD7-BC4B-8E24-7B40CA43B132}">
      <dgm:prSet/>
      <dgm:spPr/>
      <dgm:t>
        <a:bodyPr/>
        <a:lstStyle/>
        <a:p>
          <a:endParaRPr lang="en-US"/>
        </a:p>
      </dgm:t>
    </dgm:pt>
    <dgm:pt modelId="{2639CB9E-5467-2648-8E39-B28EF087D3EF}" type="pres">
      <dgm:prSet presAssocID="{4259037A-443B-459B-BA2C-C161376E1D9B}" presName="linear" presStyleCnt="0">
        <dgm:presLayoutVars>
          <dgm:animLvl val="lvl"/>
          <dgm:resizeHandles val="exact"/>
        </dgm:presLayoutVars>
      </dgm:prSet>
      <dgm:spPr/>
    </dgm:pt>
    <dgm:pt modelId="{6E1BCAE0-1F00-9C4F-B1D1-5969B0C1CD89}" type="pres">
      <dgm:prSet presAssocID="{E268D603-F9F4-4659-8D0E-2F9FB0756963}" presName="parentText" presStyleLbl="node1" presStyleIdx="0" presStyleCnt="8">
        <dgm:presLayoutVars>
          <dgm:chMax val="0"/>
          <dgm:bulletEnabled val="1"/>
        </dgm:presLayoutVars>
      </dgm:prSet>
      <dgm:spPr/>
    </dgm:pt>
    <dgm:pt modelId="{6C965E19-3A75-274B-AA00-C3B8BBE5F13C}" type="pres">
      <dgm:prSet presAssocID="{30847B53-C711-4B27-8381-201C58F76127}" presName="spacer" presStyleCnt="0"/>
      <dgm:spPr/>
    </dgm:pt>
    <dgm:pt modelId="{D25E48C8-292E-674F-893E-56C4515DE00C}" type="pres">
      <dgm:prSet presAssocID="{9D8F5C2F-6436-1E4B-88F9-B9A2E53544FA}" presName="parentText" presStyleLbl="node1" presStyleIdx="1" presStyleCnt="8">
        <dgm:presLayoutVars>
          <dgm:chMax val="0"/>
          <dgm:bulletEnabled val="1"/>
        </dgm:presLayoutVars>
      </dgm:prSet>
      <dgm:spPr/>
    </dgm:pt>
    <dgm:pt modelId="{6B5C837C-429C-6F4D-907D-C656FACE6B88}" type="pres">
      <dgm:prSet presAssocID="{0CEE0F92-8482-3A48-8897-B53DF698B370}" presName="spacer" presStyleCnt="0"/>
      <dgm:spPr/>
    </dgm:pt>
    <dgm:pt modelId="{296DEEC4-15FB-9443-816A-1E61A1803228}" type="pres">
      <dgm:prSet presAssocID="{0294F2DF-9447-C14E-BB2C-0406EF66C460}" presName="parentText" presStyleLbl="node1" presStyleIdx="2" presStyleCnt="8">
        <dgm:presLayoutVars>
          <dgm:chMax val="0"/>
          <dgm:bulletEnabled val="1"/>
        </dgm:presLayoutVars>
      </dgm:prSet>
      <dgm:spPr/>
    </dgm:pt>
    <dgm:pt modelId="{AC95CE02-4005-0D45-B31C-BB0DCBC042CE}" type="pres">
      <dgm:prSet presAssocID="{7A0857B2-6F2D-364A-A573-A7195881B042}" presName="spacer" presStyleCnt="0"/>
      <dgm:spPr/>
    </dgm:pt>
    <dgm:pt modelId="{CC4245E5-A1A4-B440-93CC-EE794C36A9B3}" type="pres">
      <dgm:prSet presAssocID="{19E7A766-0F5B-4E4C-8479-032AEE82CEE2}" presName="parentText" presStyleLbl="node1" presStyleIdx="3" presStyleCnt="8">
        <dgm:presLayoutVars>
          <dgm:chMax val="0"/>
          <dgm:bulletEnabled val="1"/>
        </dgm:presLayoutVars>
      </dgm:prSet>
      <dgm:spPr/>
    </dgm:pt>
    <dgm:pt modelId="{E232B3A0-8E30-C64A-ACDE-70F556247AC3}" type="pres">
      <dgm:prSet presAssocID="{06BE4A7E-3039-FF47-A0A5-D082F249DA3F}" presName="spacer" presStyleCnt="0"/>
      <dgm:spPr/>
    </dgm:pt>
    <dgm:pt modelId="{049793BD-A91B-7549-AFD0-4EC452AE5245}" type="pres">
      <dgm:prSet presAssocID="{3EEEEC7E-431B-A142-A243-36443F2A698C}" presName="parentText" presStyleLbl="node1" presStyleIdx="4" presStyleCnt="8">
        <dgm:presLayoutVars>
          <dgm:chMax val="0"/>
          <dgm:bulletEnabled val="1"/>
        </dgm:presLayoutVars>
      </dgm:prSet>
      <dgm:spPr/>
    </dgm:pt>
    <dgm:pt modelId="{DB4F28C8-73CE-444F-AEF0-5117C9152220}" type="pres">
      <dgm:prSet presAssocID="{524697CF-30FC-FD4F-84AC-2BDCDA840941}" presName="spacer" presStyleCnt="0"/>
      <dgm:spPr/>
    </dgm:pt>
    <dgm:pt modelId="{17100B87-244C-9045-8593-6B20C24E41AC}" type="pres">
      <dgm:prSet presAssocID="{6F956726-29B2-ED4E-91F4-F4CB35E6BC1B}" presName="parentText" presStyleLbl="node1" presStyleIdx="5" presStyleCnt="8">
        <dgm:presLayoutVars>
          <dgm:chMax val="0"/>
          <dgm:bulletEnabled val="1"/>
        </dgm:presLayoutVars>
      </dgm:prSet>
      <dgm:spPr/>
    </dgm:pt>
    <dgm:pt modelId="{429FDFF1-1121-F245-806B-1A9C18830638}" type="pres">
      <dgm:prSet presAssocID="{A29718BD-232B-9443-AA06-B02FA72B1DD8}" presName="spacer" presStyleCnt="0"/>
      <dgm:spPr/>
    </dgm:pt>
    <dgm:pt modelId="{DF5E5B32-CE82-CD45-B0EF-5FFB17B897DD}" type="pres">
      <dgm:prSet presAssocID="{40E71EEF-DB6D-0E43-BB3F-2415318DA253}" presName="parentText" presStyleLbl="node1" presStyleIdx="6" presStyleCnt="8">
        <dgm:presLayoutVars>
          <dgm:chMax val="0"/>
          <dgm:bulletEnabled val="1"/>
        </dgm:presLayoutVars>
      </dgm:prSet>
      <dgm:spPr/>
    </dgm:pt>
    <dgm:pt modelId="{230C2ABE-5852-024C-94B8-E3172F989761}" type="pres">
      <dgm:prSet presAssocID="{B469AEC9-4415-764F-B410-CDD2AD0A7EE8}" presName="spacer" presStyleCnt="0"/>
      <dgm:spPr/>
    </dgm:pt>
    <dgm:pt modelId="{28353BE4-E08E-C547-B8C4-444EC630B4B4}" type="pres">
      <dgm:prSet presAssocID="{FD40FA65-8B0F-A248-88BE-986D82F1FD1D}" presName="parentText" presStyleLbl="node1" presStyleIdx="7" presStyleCnt="8">
        <dgm:presLayoutVars>
          <dgm:chMax val="0"/>
          <dgm:bulletEnabled val="1"/>
        </dgm:presLayoutVars>
      </dgm:prSet>
      <dgm:spPr/>
    </dgm:pt>
  </dgm:ptLst>
  <dgm:cxnLst>
    <dgm:cxn modelId="{30EA5A02-F5BF-8243-971B-C0E9E6176305}" srcId="{4259037A-443B-459B-BA2C-C161376E1D9B}" destId="{6F956726-29B2-ED4E-91F4-F4CB35E6BC1B}" srcOrd="5" destOrd="0" parTransId="{4A568E1D-17F2-A045-ACD1-FA829A71601A}" sibTransId="{A29718BD-232B-9443-AA06-B02FA72B1DD8}"/>
    <dgm:cxn modelId="{AE640A74-FB34-6345-AB18-ADD058122059}" type="presOf" srcId="{0294F2DF-9447-C14E-BB2C-0406EF66C460}" destId="{296DEEC4-15FB-9443-816A-1E61A1803228}" srcOrd="0" destOrd="0" presId="urn:microsoft.com/office/officeart/2005/8/layout/vList2"/>
    <dgm:cxn modelId="{5EAC6776-9AD7-BC4B-8E24-7B40CA43B132}" srcId="{4259037A-443B-459B-BA2C-C161376E1D9B}" destId="{FD40FA65-8B0F-A248-88BE-986D82F1FD1D}" srcOrd="7" destOrd="0" parTransId="{7C801C19-BCFC-644F-BC07-D30620BEC8AB}" sibTransId="{FE255212-1BC9-9449-B150-A1AAB5E5859E}"/>
    <dgm:cxn modelId="{2AB0E99D-BDBD-BD4C-9878-5975F340FF7C}" type="presOf" srcId="{6F956726-29B2-ED4E-91F4-F4CB35E6BC1B}" destId="{17100B87-244C-9045-8593-6B20C24E41AC}" srcOrd="0" destOrd="0" presId="urn:microsoft.com/office/officeart/2005/8/layout/vList2"/>
    <dgm:cxn modelId="{575422B7-1199-2140-B60D-F4F2DA8F17C3}" type="presOf" srcId="{FD40FA65-8B0F-A248-88BE-986D82F1FD1D}" destId="{28353BE4-E08E-C547-B8C4-444EC630B4B4}" srcOrd="0" destOrd="0" presId="urn:microsoft.com/office/officeart/2005/8/layout/vList2"/>
    <dgm:cxn modelId="{300AF3BB-EF69-E14E-ADBC-130D034AB077}" srcId="{4259037A-443B-459B-BA2C-C161376E1D9B}" destId="{40E71EEF-DB6D-0E43-BB3F-2415318DA253}" srcOrd="6" destOrd="0" parTransId="{34796ED9-760E-AA4F-890B-BBB476C971C7}" sibTransId="{B469AEC9-4415-764F-B410-CDD2AD0A7EE8}"/>
    <dgm:cxn modelId="{288A8EC7-5DF8-48D6-B1D7-81213BA6381D}" srcId="{4259037A-443B-459B-BA2C-C161376E1D9B}" destId="{E268D603-F9F4-4659-8D0E-2F9FB0756963}" srcOrd="0" destOrd="0" parTransId="{3A311B6E-EE6A-4CCC-A906-27F5DDB558FC}" sibTransId="{30847B53-C711-4B27-8381-201C58F76127}"/>
    <dgm:cxn modelId="{768B47C9-817C-CD4A-B8FE-A9DABE2F958B}" type="presOf" srcId="{E268D603-F9F4-4659-8D0E-2F9FB0756963}" destId="{6E1BCAE0-1F00-9C4F-B1D1-5969B0C1CD89}" srcOrd="0" destOrd="0" presId="urn:microsoft.com/office/officeart/2005/8/layout/vList2"/>
    <dgm:cxn modelId="{62435CCA-9A52-944B-AA8B-5FBE942528D2}" type="presOf" srcId="{9D8F5C2F-6436-1E4B-88F9-B9A2E53544FA}" destId="{D25E48C8-292E-674F-893E-56C4515DE00C}" srcOrd="0" destOrd="0" presId="urn:microsoft.com/office/officeart/2005/8/layout/vList2"/>
    <dgm:cxn modelId="{CE8A68CD-E623-394C-BAA8-2882FB353C42}" srcId="{4259037A-443B-459B-BA2C-C161376E1D9B}" destId="{3EEEEC7E-431B-A142-A243-36443F2A698C}" srcOrd="4" destOrd="0" parTransId="{9110F188-E147-3243-9FF0-786E9EA026A7}" sibTransId="{524697CF-30FC-FD4F-84AC-2BDCDA840941}"/>
    <dgm:cxn modelId="{69737FD2-489D-2C44-992C-B657C14E02C1}" type="presOf" srcId="{19E7A766-0F5B-4E4C-8479-032AEE82CEE2}" destId="{CC4245E5-A1A4-B440-93CC-EE794C36A9B3}" srcOrd="0" destOrd="0" presId="urn:microsoft.com/office/officeart/2005/8/layout/vList2"/>
    <dgm:cxn modelId="{5E7D5BD3-3AB1-0740-A703-6779DAF37983}" type="presOf" srcId="{4259037A-443B-459B-BA2C-C161376E1D9B}" destId="{2639CB9E-5467-2648-8E39-B28EF087D3EF}" srcOrd="0" destOrd="0" presId="urn:microsoft.com/office/officeart/2005/8/layout/vList2"/>
    <dgm:cxn modelId="{880F72E8-4B4B-0D47-8CD6-66D020D61460}" type="presOf" srcId="{3EEEEC7E-431B-A142-A243-36443F2A698C}" destId="{049793BD-A91B-7549-AFD0-4EC452AE5245}" srcOrd="0" destOrd="0" presId="urn:microsoft.com/office/officeart/2005/8/layout/vList2"/>
    <dgm:cxn modelId="{F5214FEE-DBF5-634F-AB0C-270158140EDF}" srcId="{4259037A-443B-459B-BA2C-C161376E1D9B}" destId="{9D8F5C2F-6436-1E4B-88F9-B9A2E53544FA}" srcOrd="1" destOrd="0" parTransId="{04A76ED5-DD09-3E4A-8C8C-69CEFEE27BA9}" sibTransId="{0CEE0F92-8482-3A48-8897-B53DF698B370}"/>
    <dgm:cxn modelId="{F643E0F5-DDAA-1A4E-8573-DE3E086AF14C}" srcId="{4259037A-443B-459B-BA2C-C161376E1D9B}" destId="{0294F2DF-9447-C14E-BB2C-0406EF66C460}" srcOrd="2" destOrd="0" parTransId="{F2476996-5CFA-F748-88AE-564D224B3E2C}" sibTransId="{7A0857B2-6F2D-364A-A573-A7195881B042}"/>
    <dgm:cxn modelId="{6D2117FE-85D6-914D-A954-4B118A0D93DD}" srcId="{4259037A-443B-459B-BA2C-C161376E1D9B}" destId="{19E7A766-0F5B-4E4C-8479-032AEE82CEE2}" srcOrd="3" destOrd="0" parTransId="{7991B766-8EE8-794F-AB89-E7294D259B1A}" sibTransId="{06BE4A7E-3039-FF47-A0A5-D082F249DA3F}"/>
    <dgm:cxn modelId="{5BE72EFF-CE2A-6F4F-846F-312B000C1598}" type="presOf" srcId="{40E71EEF-DB6D-0E43-BB3F-2415318DA253}" destId="{DF5E5B32-CE82-CD45-B0EF-5FFB17B897DD}" srcOrd="0" destOrd="0" presId="urn:microsoft.com/office/officeart/2005/8/layout/vList2"/>
    <dgm:cxn modelId="{81863F98-0916-A54F-99A8-162193BA179A}" type="presParOf" srcId="{2639CB9E-5467-2648-8E39-B28EF087D3EF}" destId="{6E1BCAE0-1F00-9C4F-B1D1-5969B0C1CD89}" srcOrd="0" destOrd="0" presId="urn:microsoft.com/office/officeart/2005/8/layout/vList2"/>
    <dgm:cxn modelId="{D4F4B0D9-BC45-B048-8681-19237B39E2E1}" type="presParOf" srcId="{2639CB9E-5467-2648-8E39-B28EF087D3EF}" destId="{6C965E19-3A75-274B-AA00-C3B8BBE5F13C}" srcOrd="1" destOrd="0" presId="urn:microsoft.com/office/officeart/2005/8/layout/vList2"/>
    <dgm:cxn modelId="{291E93BA-2EB8-F445-B5C5-119F264866D5}" type="presParOf" srcId="{2639CB9E-5467-2648-8E39-B28EF087D3EF}" destId="{D25E48C8-292E-674F-893E-56C4515DE00C}" srcOrd="2" destOrd="0" presId="urn:microsoft.com/office/officeart/2005/8/layout/vList2"/>
    <dgm:cxn modelId="{F2631F62-D448-A44E-8300-6E3F2D9B4318}" type="presParOf" srcId="{2639CB9E-5467-2648-8E39-B28EF087D3EF}" destId="{6B5C837C-429C-6F4D-907D-C656FACE6B88}" srcOrd="3" destOrd="0" presId="urn:microsoft.com/office/officeart/2005/8/layout/vList2"/>
    <dgm:cxn modelId="{0B3315C8-700B-4946-81FE-1410314EFEA5}" type="presParOf" srcId="{2639CB9E-5467-2648-8E39-B28EF087D3EF}" destId="{296DEEC4-15FB-9443-816A-1E61A1803228}" srcOrd="4" destOrd="0" presId="urn:microsoft.com/office/officeart/2005/8/layout/vList2"/>
    <dgm:cxn modelId="{6676003C-9C15-BD4C-9507-9BAA3CAB5C18}" type="presParOf" srcId="{2639CB9E-5467-2648-8E39-B28EF087D3EF}" destId="{AC95CE02-4005-0D45-B31C-BB0DCBC042CE}" srcOrd="5" destOrd="0" presId="urn:microsoft.com/office/officeart/2005/8/layout/vList2"/>
    <dgm:cxn modelId="{C281AD36-CEE2-104E-8EB5-374F0BB2F5FF}" type="presParOf" srcId="{2639CB9E-5467-2648-8E39-B28EF087D3EF}" destId="{CC4245E5-A1A4-B440-93CC-EE794C36A9B3}" srcOrd="6" destOrd="0" presId="urn:microsoft.com/office/officeart/2005/8/layout/vList2"/>
    <dgm:cxn modelId="{DF36CD58-FDBD-F54E-A4BC-A24A5D1C852C}" type="presParOf" srcId="{2639CB9E-5467-2648-8E39-B28EF087D3EF}" destId="{E232B3A0-8E30-C64A-ACDE-70F556247AC3}" srcOrd="7" destOrd="0" presId="urn:microsoft.com/office/officeart/2005/8/layout/vList2"/>
    <dgm:cxn modelId="{B1EC1FAF-174F-9142-8417-F9CEF5AA07DA}" type="presParOf" srcId="{2639CB9E-5467-2648-8E39-B28EF087D3EF}" destId="{049793BD-A91B-7549-AFD0-4EC452AE5245}" srcOrd="8" destOrd="0" presId="urn:microsoft.com/office/officeart/2005/8/layout/vList2"/>
    <dgm:cxn modelId="{4F416501-36AC-4945-B337-AAB357836636}" type="presParOf" srcId="{2639CB9E-5467-2648-8E39-B28EF087D3EF}" destId="{DB4F28C8-73CE-444F-AEF0-5117C9152220}" srcOrd="9" destOrd="0" presId="urn:microsoft.com/office/officeart/2005/8/layout/vList2"/>
    <dgm:cxn modelId="{FE7A4EF8-A1C0-CF41-A304-8B2821BA0872}" type="presParOf" srcId="{2639CB9E-5467-2648-8E39-B28EF087D3EF}" destId="{17100B87-244C-9045-8593-6B20C24E41AC}" srcOrd="10" destOrd="0" presId="urn:microsoft.com/office/officeart/2005/8/layout/vList2"/>
    <dgm:cxn modelId="{E7B27B1A-2E95-EF4D-B03C-05E160D46822}" type="presParOf" srcId="{2639CB9E-5467-2648-8E39-B28EF087D3EF}" destId="{429FDFF1-1121-F245-806B-1A9C18830638}" srcOrd="11" destOrd="0" presId="urn:microsoft.com/office/officeart/2005/8/layout/vList2"/>
    <dgm:cxn modelId="{5951B1FD-241C-1140-90B8-C2DF74B85586}" type="presParOf" srcId="{2639CB9E-5467-2648-8E39-B28EF087D3EF}" destId="{DF5E5B32-CE82-CD45-B0EF-5FFB17B897DD}" srcOrd="12" destOrd="0" presId="urn:microsoft.com/office/officeart/2005/8/layout/vList2"/>
    <dgm:cxn modelId="{B9E3E3B2-E35D-B04B-82A6-6FC3A96B9ED3}" type="presParOf" srcId="{2639CB9E-5467-2648-8E39-B28EF087D3EF}" destId="{230C2ABE-5852-024C-94B8-E3172F989761}" srcOrd="13" destOrd="0" presId="urn:microsoft.com/office/officeart/2005/8/layout/vList2"/>
    <dgm:cxn modelId="{471224CF-9D4D-1F44-AC88-32184FF7D375}" type="presParOf" srcId="{2639CB9E-5467-2648-8E39-B28EF087D3EF}" destId="{28353BE4-E08E-C547-B8C4-444EC630B4B4}" srcOrd="1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030722E-46DD-43D1-9D7B-2B9EFDF1A8D4}" type="doc">
      <dgm:prSet loTypeId="urn:microsoft.com/office/officeart/2017/3/layout/DropPinTimeline" loCatId="process" qsTypeId="urn:microsoft.com/office/officeart/2005/8/quickstyle/simple2" qsCatId="simple" csTypeId="urn:microsoft.com/office/officeart/2005/8/colors/accent1_2" csCatId="accent1" phldr="1"/>
      <dgm:spPr/>
      <dgm:t>
        <a:bodyPr/>
        <a:lstStyle/>
        <a:p>
          <a:endParaRPr lang="en-US"/>
        </a:p>
      </dgm:t>
    </dgm:pt>
    <dgm:pt modelId="{48230C3C-BDB8-4E9A-9E60-E6DB03B3E3CA}">
      <dgm:prSet/>
      <dgm:spPr/>
      <dgm:t>
        <a:bodyPr/>
        <a:lstStyle/>
        <a:p>
          <a:pPr>
            <a:defRPr b="1"/>
          </a:pPr>
          <a:r>
            <a:rPr lang="en-US" dirty="0">
              <a:solidFill>
                <a:srgbClr val="CE1126"/>
              </a:solidFill>
            </a:rPr>
            <a:t>1 Apr. – 31 July</a:t>
          </a:r>
        </a:p>
      </dgm:t>
    </dgm:pt>
    <dgm:pt modelId="{7F96A8BB-6696-482A-A403-9EFC313F28D5}" type="parTrans" cxnId="{CA2EC154-A163-4EE4-9F37-403C5013B681}">
      <dgm:prSet/>
      <dgm:spPr/>
      <dgm:t>
        <a:bodyPr/>
        <a:lstStyle/>
        <a:p>
          <a:endParaRPr lang="en-US"/>
        </a:p>
      </dgm:t>
    </dgm:pt>
    <dgm:pt modelId="{50E05396-624B-4D24-BCDE-5171FE0F3E09}" type="sibTrans" cxnId="{CA2EC154-A163-4EE4-9F37-403C5013B681}">
      <dgm:prSet/>
      <dgm:spPr/>
      <dgm:t>
        <a:bodyPr/>
        <a:lstStyle/>
        <a:p>
          <a:endParaRPr lang="en-US"/>
        </a:p>
      </dgm:t>
    </dgm:pt>
    <dgm:pt modelId="{6CC72053-B3B2-47FC-AADC-98E3A775554B}">
      <dgm:prSet/>
      <dgm:spPr/>
      <dgm:t>
        <a:bodyPr/>
        <a:lstStyle/>
        <a:p>
          <a:r>
            <a:rPr lang="en-US"/>
            <a:t>Nominations are accepted by NESA  </a:t>
          </a:r>
        </a:p>
      </dgm:t>
    </dgm:pt>
    <dgm:pt modelId="{556916CE-7686-4E63-831E-1A2C1E480DA6}" type="parTrans" cxnId="{37CF823D-A6A9-4A06-80A0-4A0D1F2C12CF}">
      <dgm:prSet/>
      <dgm:spPr/>
      <dgm:t>
        <a:bodyPr/>
        <a:lstStyle/>
        <a:p>
          <a:endParaRPr lang="en-US"/>
        </a:p>
      </dgm:t>
    </dgm:pt>
    <dgm:pt modelId="{2FDC78DE-25D4-43CC-973A-823FBF4AF1BF}" type="sibTrans" cxnId="{37CF823D-A6A9-4A06-80A0-4A0D1F2C12CF}">
      <dgm:prSet/>
      <dgm:spPr/>
      <dgm:t>
        <a:bodyPr/>
        <a:lstStyle/>
        <a:p>
          <a:endParaRPr lang="en-US"/>
        </a:p>
      </dgm:t>
    </dgm:pt>
    <dgm:pt modelId="{27769326-2139-454F-8AC0-0AD325B5E72D}">
      <dgm:prSet/>
      <dgm:spPr/>
      <dgm:t>
        <a:bodyPr/>
        <a:lstStyle/>
        <a:p>
          <a:pPr>
            <a:defRPr b="1"/>
          </a:pPr>
          <a:r>
            <a:rPr lang="en-US" dirty="0">
              <a:solidFill>
                <a:srgbClr val="CE1126"/>
              </a:solidFill>
            </a:rPr>
            <a:t>1 Aug. – 30 Sep.</a:t>
          </a:r>
        </a:p>
      </dgm:t>
    </dgm:pt>
    <dgm:pt modelId="{5EB4F991-3463-44B3-ADB5-DE0AE59CFB1A}" type="parTrans" cxnId="{563274C8-0096-478F-B783-C6AC6A9F3B36}">
      <dgm:prSet/>
      <dgm:spPr/>
      <dgm:t>
        <a:bodyPr/>
        <a:lstStyle/>
        <a:p>
          <a:endParaRPr lang="en-US"/>
        </a:p>
      </dgm:t>
    </dgm:pt>
    <dgm:pt modelId="{536882B2-4B6C-4A11-AD50-C96E32CB5DD5}" type="sibTrans" cxnId="{563274C8-0096-478F-B783-C6AC6A9F3B36}">
      <dgm:prSet/>
      <dgm:spPr/>
      <dgm:t>
        <a:bodyPr/>
        <a:lstStyle/>
        <a:p>
          <a:endParaRPr lang="en-US"/>
        </a:p>
      </dgm:t>
    </dgm:pt>
    <dgm:pt modelId="{F3194292-BCD4-4E50-9BF0-0DE724375545}">
      <dgm:prSet/>
      <dgm:spPr/>
      <dgm:t>
        <a:bodyPr/>
        <a:lstStyle/>
        <a:p>
          <a:r>
            <a:rPr lang="en-US"/>
            <a:t>Internal committee review to confirm eligibility / Councils may be consulted about their nominations </a:t>
          </a:r>
        </a:p>
      </dgm:t>
    </dgm:pt>
    <dgm:pt modelId="{5890A3F3-59BA-4BE1-858F-6AA0F545BA3C}" type="parTrans" cxnId="{C1E5819F-B1C5-4571-A249-9D920262FE90}">
      <dgm:prSet/>
      <dgm:spPr/>
      <dgm:t>
        <a:bodyPr/>
        <a:lstStyle/>
        <a:p>
          <a:endParaRPr lang="en-US"/>
        </a:p>
      </dgm:t>
    </dgm:pt>
    <dgm:pt modelId="{501D9B57-D684-4668-8E44-ADEFFD0AED05}" type="sibTrans" cxnId="{C1E5819F-B1C5-4571-A249-9D920262FE90}">
      <dgm:prSet/>
      <dgm:spPr/>
      <dgm:t>
        <a:bodyPr/>
        <a:lstStyle/>
        <a:p>
          <a:endParaRPr lang="en-US"/>
        </a:p>
      </dgm:t>
    </dgm:pt>
    <dgm:pt modelId="{62607DDE-303B-4776-A783-C690DAE168C4}">
      <dgm:prSet/>
      <dgm:spPr/>
      <dgm:t>
        <a:bodyPr/>
        <a:lstStyle/>
        <a:p>
          <a:pPr>
            <a:defRPr b="1"/>
          </a:pPr>
          <a:r>
            <a:rPr lang="en-US" dirty="0">
              <a:solidFill>
                <a:srgbClr val="CE1126"/>
              </a:solidFill>
            </a:rPr>
            <a:t>1 Oct. – 30 Nov.</a:t>
          </a:r>
        </a:p>
      </dgm:t>
    </dgm:pt>
    <dgm:pt modelId="{D49A27C1-51EC-4B9A-B9E0-E2C071A8E3BD}" type="parTrans" cxnId="{D8A58E3F-A0A8-4A45-A8D2-457407D30808}">
      <dgm:prSet/>
      <dgm:spPr/>
      <dgm:t>
        <a:bodyPr/>
        <a:lstStyle/>
        <a:p>
          <a:endParaRPr lang="en-US"/>
        </a:p>
      </dgm:t>
    </dgm:pt>
    <dgm:pt modelId="{BB6DBCC7-356F-4037-B52C-B95F96A94A94}" type="sibTrans" cxnId="{D8A58E3F-A0A8-4A45-A8D2-457407D30808}">
      <dgm:prSet/>
      <dgm:spPr/>
      <dgm:t>
        <a:bodyPr/>
        <a:lstStyle/>
        <a:p>
          <a:endParaRPr lang="en-US"/>
        </a:p>
      </dgm:t>
    </dgm:pt>
    <dgm:pt modelId="{CC2C0E83-F83A-4528-9B0C-65D6CC358BD7}">
      <dgm:prSet/>
      <dgm:spPr/>
      <dgm:t>
        <a:bodyPr/>
        <a:lstStyle/>
        <a:p>
          <a:r>
            <a:rPr lang="en-US"/>
            <a:t>Committee reviews and votes on nominations </a:t>
          </a:r>
        </a:p>
      </dgm:t>
    </dgm:pt>
    <dgm:pt modelId="{75EFA732-9467-497E-BD7A-E7CA1D060872}" type="parTrans" cxnId="{4EA67A61-ECE3-4E71-B53E-643A17AA128C}">
      <dgm:prSet/>
      <dgm:spPr/>
      <dgm:t>
        <a:bodyPr/>
        <a:lstStyle/>
        <a:p>
          <a:endParaRPr lang="en-US"/>
        </a:p>
      </dgm:t>
    </dgm:pt>
    <dgm:pt modelId="{5CFE112D-0606-4B60-A197-8B3D44CBC8F8}" type="sibTrans" cxnId="{4EA67A61-ECE3-4E71-B53E-643A17AA128C}">
      <dgm:prSet/>
      <dgm:spPr/>
      <dgm:t>
        <a:bodyPr/>
        <a:lstStyle/>
        <a:p>
          <a:endParaRPr lang="en-US"/>
        </a:p>
      </dgm:t>
    </dgm:pt>
    <dgm:pt modelId="{5AD51CB5-4FB9-41A5-8B62-3A8C84F11D16}">
      <dgm:prSet/>
      <dgm:spPr/>
      <dgm:t>
        <a:bodyPr/>
        <a:lstStyle/>
        <a:p>
          <a:pPr>
            <a:defRPr b="1"/>
          </a:pPr>
          <a:r>
            <a:rPr lang="en-US" dirty="0">
              <a:solidFill>
                <a:srgbClr val="CE1126"/>
              </a:solidFill>
            </a:rPr>
            <a:t>1 - 9 Dec.</a:t>
          </a:r>
        </a:p>
      </dgm:t>
    </dgm:pt>
    <dgm:pt modelId="{1D8B9404-9468-4116-A916-CC7E4F1A6E4F}" type="parTrans" cxnId="{2531C839-9184-4FCD-AA22-565009BF6B2C}">
      <dgm:prSet/>
      <dgm:spPr/>
      <dgm:t>
        <a:bodyPr/>
        <a:lstStyle/>
        <a:p>
          <a:endParaRPr lang="en-US"/>
        </a:p>
      </dgm:t>
    </dgm:pt>
    <dgm:pt modelId="{9420A049-A900-4ED2-B5C0-1565615E8CDA}" type="sibTrans" cxnId="{2531C839-9184-4FCD-AA22-565009BF6B2C}">
      <dgm:prSet/>
      <dgm:spPr/>
      <dgm:t>
        <a:bodyPr/>
        <a:lstStyle/>
        <a:p>
          <a:endParaRPr lang="en-US"/>
        </a:p>
      </dgm:t>
    </dgm:pt>
    <dgm:pt modelId="{08D9DF75-C090-4D49-8533-AB3A7876AF25}">
      <dgm:prSet/>
      <dgm:spPr/>
      <dgm:t>
        <a:bodyPr/>
        <a:lstStyle/>
        <a:p>
          <a:r>
            <a:rPr lang="en-US" dirty="0"/>
            <a:t>Council notified of voting results / communications and media plans created</a:t>
          </a:r>
        </a:p>
      </dgm:t>
    </dgm:pt>
    <dgm:pt modelId="{9FF22AE8-D054-42C1-B5E6-ED1601D26EE4}" type="parTrans" cxnId="{9A7A4C46-EBA2-437D-AC63-3FF7573B1866}">
      <dgm:prSet/>
      <dgm:spPr/>
      <dgm:t>
        <a:bodyPr/>
        <a:lstStyle/>
        <a:p>
          <a:endParaRPr lang="en-US"/>
        </a:p>
      </dgm:t>
    </dgm:pt>
    <dgm:pt modelId="{18FEED2F-7049-4D63-856F-F0AE2104D302}" type="sibTrans" cxnId="{9A7A4C46-EBA2-437D-AC63-3FF7573B1866}">
      <dgm:prSet/>
      <dgm:spPr/>
      <dgm:t>
        <a:bodyPr/>
        <a:lstStyle/>
        <a:p>
          <a:endParaRPr lang="en-US"/>
        </a:p>
      </dgm:t>
    </dgm:pt>
    <dgm:pt modelId="{AB505216-ECAD-4923-9B2D-16CDDD80CED5}">
      <dgm:prSet/>
      <dgm:spPr/>
      <dgm:t>
        <a:bodyPr/>
        <a:lstStyle/>
        <a:p>
          <a:pPr>
            <a:defRPr b="1"/>
          </a:pPr>
          <a:r>
            <a:rPr lang="en-US" dirty="0">
              <a:solidFill>
                <a:srgbClr val="CE1126"/>
              </a:solidFill>
            </a:rPr>
            <a:t>10 - 14 Dec.</a:t>
          </a:r>
        </a:p>
      </dgm:t>
    </dgm:pt>
    <dgm:pt modelId="{08F273D8-3009-4FFA-BAD0-9D85F2F04259}" type="parTrans" cxnId="{874AAC0E-9990-4E7B-9752-933383897847}">
      <dgm:prSet/>
      <dgm:spPr/>
      <dgm:t>
        <a:bodyPr/>
        <a:lstStyle/>
        <a:p>
          <a:endParaRPr lang="en-US"/>
        </a:p>
      </dgm:t>
    </dgm:pt>
    <dgm:pt modelId="{4E0334B3-CCFF-496E-99E6-3CF3569C3F0F}" type="sibTrans" cxnId="{874AAC0E-9990-4E7B-9752-933383897847}">
      <dgm:prSet/>
      <dgm:spPr/>
      <dgm:t>
        <a:bodyPr/>
        <a:lstStyle/>
        <a:p>
          <a:endParaRPr lang="en-US"/>
        </a:p>
      </dgm:t>
    </dgm:pt>
    <dgm:pt modelId="{A6F4B37A-19DC-46C2-A896-68233B3D6CC0}">
      <dgm:prSet/>
      <dgm:spPr/>
      <dgm:t>
        <a:bodyPr/>
        <a:lstStyle/>
        <a:p>
          <a:r>
            <a:rPr lang="en-US" dirty="0"/>
            <a:t>Current year DESA Class is announced / DESA presentations are then scheduled for the next calendar year </a:t>
          </a:r>
        </a:p>
      </dgm:t>
    </dgm:pt>
    <dgm:pt modelId="{0802A2EF-6D3D-445A-BF94-56CFB797001D}" type="parTrans" cxnId="{2271504E-2E17-4FA8-9690-D727FD045ADA}">
      <dgm:prSet/>
      <dgm:spPr/>
      <dgm:t>
        <a:bodyPr/>
        <a:lstStyle/>
        <a:p>
          <a:endParaRPr lang="en-US"/>
        </a:p>
      </dgm:t>
    </dgm:pt>
    <dgm:pt modelId="{014C49B6-B017-46E8-A746-BCA99CB9B4E3}" type="sibTrans" cxnId="{2271504E-2E17-4FA8-9690-D727FD045ADA}">
      <dgm:prSet/>
      <dgm:spPr/>
      <dgm:t>
        <a:bodyPr/>
        <a:lstStyle/>
        <a:p>
          <a:endParaRPr lang="en-US"/>
        </a:p>
      </dgm:t>
    </dgm:pt>
    <dgm:pt modelId="{7FD33BDE-98B3-E94A-94D2-142579CC5173}" type="pres">
      <dgm:prSet presAssocID="{A030722E-46DD-43D1-9D7B-2B9EFDF1A8D4}" presName="root" presStyleCnt="0">
        <dgm:presLayoutVars>
          <dgm:chMax/>
          <dgm:chPref/>
          <dgm:animLvl val="lvl"/>
        </dgm:presLayoutVars>
      </dgm:prSet>
      <dgm:spPr/>
    </dgm:pt>
    <dgm:pt modelId="{223BF9FB-5E28-814E-9370-B7B21A07E704}" type="pres">
      <dgm:prSet presAssocID="{A030722E-46DD-43D1-9D7B-2B9EFDF1A8D4}" presName="divider" presStyleLbl="fgAcc1" presStyleIdx="0" presStyleCnt="6"/>
      <dgm:spPr>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tailEnd type="triangle" w="lg" len="lg"/>
        </a:ln>
        <a:effectLst/>
      </dgm:spPr>
    </dgm:pt>
    <dgm:pt modelId="{698BA167-BA2A-554C-B51C-2B0ED5F7DCA3}" type="pres">
      <dgm:prSet presAssocID="{A030722E-46DD-43D1-9D7B-2B9EFDF1A8D4}" presName="nodes" presStyleCnt="0">
        <dgm:presLayoutVars>
          <dgm:chMax/>
          <dgm:chPref/>
          <dgm:animLvl val="lvl"/>
        </dgm:presLayoutVars>
      </dgm:prSet>
      <dgm:spPr/>
    </dgm:pt>
    <dgm:pt modelId="{2BCA3099-084C-6B45-BE47-E093BA679E29}" type="pres">
      <dgm:prSet presAssocID="{48230C3C-BDB8-4E9A-9E60-E6DB03B3E3CA}" presName="composite" presStyleCnt="0"/>
      <dgm:spPr/>
    </dgm:pt>
    <dgm:pt modelId="{2BD9472F-7481-6B49-8883-ED31E7544B0B}" type="pres">
      <dgm:prSet presAssocID="{48230C3C-BDB8-4E9A-9E60-E6DB03B3E3CA}" presName="ConnectorPoint" presStyleLbl="lnNode1" presStyleIdx="0" presStyleCnt="5"/>
      <dgm:spPr>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67937EF9-9B90-AC42-90D4-CEB191C3C680}" type="pres">
      <dgm:prSet presAssocID="{48230C3C-BDB8-4E9A-9E60-E6DB03B3E3CA}" presName="DropPinPlaceHolder" presStyleCnt="0"/>
      <dgm:spPr/>
    </dgm:pt>
    <dgm:pt modelId="{34D9A87A-E872-6046-A9E9-7445F909A05A}" type="pres">
      <dgm:prSet presAssocID="{48230C3C-BDB8-4E9A-9E60-E6DB03B3E3CA}" presName="DropPin" presStyleLbl="alignNode1" presStyleIdx="0" presStyleCnt="5"/>
      <dgm:spPr/>
    </dgm:pt>
    <dgm:pt modelId="{830C6499-A771-B140-B939-62C53E0BD8E6}" type="pres">
      <dgm:prSet presAssocID="{48230C3C-BDB8-4E9A-9E60-E6DB03B3E3CA}" presName="Ellipse" presStyleLbl="fgAcc1" presStyleIdx="1" presStyleCnt="6"/>
      <dgm:spPr>
        <a:solidFill>
          <a:schemeClr val="lt1">
            <a:alpha val="90000"/>
            <a:hueOff val="0"/>
            <a:satOff val="0"/>
            <a:lumOff val="0"/>
            <a:alphaOff val="0"/>
          </a:schemeClr>
        </a:solidFill>
        <a:ln w="12700" cap="flat" cmpd="sng" algn="ctr">
          <a:noFill/>
          <a:prstDash val="solid"/>
          <a:miter lim="800000"/>
        </a:ln>
        <a:effectLst/>
      </dgm:spPr>
    </dgm:pt>
    <dgm:pt modelId="{893B7DAE-3AB2-3243-A4ED-62B775B5BC96}" type="pres">
      <dgm:prSet presAssocID="{48230C3C-BDB8-4E9A-9E60-E6DB03B3E3CA}" presName="L2TextContainer" presStyleLbl="revTx" presStyleIdx="0" presStyleCnt="10">
        <dgm:presLayoutVars>
          <dgm:bulletEnabled val="1"/>
        </dgm:presLayoutVars>
      </dgm:prSet>
      <dgm:spPr/>
    </dgm:pt>
    <dgm:pt modelId="{324B0BD1-450C-0F42-B59D-0FA70CE654DF}" type="pres">
      <dgm:prSet presAssocID="{48230C3C-BDB8-4E9A-9E60-E6DB03B3E3CA}" presName="L1TextContainer" presStyleLbl="revTx" presStyleIdx="1" presStyleCnt="10">
        <dgm:presLayoutVars>
          <dgm:chMax val="1"/>
          <dgm:chPref val="1"/>
          <dgm:bulletEnabled val="1"/>
        </dgm:presLayoutVars>
      </dgm:prSet>
      <dgm:spPr/>
    </dgm:pt>
    <dgm:pt modelId="{C835BCE0-1C01-B447-991E-D350986EA627}" type="pres">
      <dgm:prSet presAssocID="{48230C3C-BDB8-4E9A-9E60-E6DB03B3E3CA}" presName="ConnectLine" presStyleLbl="sibTrans1D1" presStyleIdx="0" presStyleCnt="5"/>
      <dgm:spPr>
        <a:noFill/>
        <a:ln w="12700" cap="flat" cmpd="sng" algn="ctr">
          <a:solidFill>
            <a:schemeClr val="accent1">
              <a:hueOff val="0"/>
              <a:satOff val="0"/>
              <a:lumOff val="0"/>
              <a:alphaOff val="0"/>
            </a:schemeClr>
          </a:solidFill>
          <a:prstDash val="dash"/>
          <a:miter lim="800000"/>
        </a:ln>
        <a:effectLst/>
      </dgm:spPr>
    </dgm:pt>
    <dgm:pt modelId="{CC1BBB87-8633-1942-BF75-379371B35A70}" type="pres">
      <dgm:prSet presAssocID="{48230C3C-BDB8-4E9A-9E60-E6DB03B3E3CA}" presName="EmptyPlaceHolder" presStyleCnt="0"/>
      <dgm:spPr/>
    </dgm:pt>
    <dgm:pt modelId="{5F90214F-6BB9-0245-9CD4-533F80C1D251}" type="pres">
      <dgm:prSet presAssocID="{50E05396-624B-4D24-BCDE-5171FE0F3E09}" presName="spaceBetweenRectangles" presStyleCnt="0"/>
      <dgm:spPr/>
    </dgm:pt>
    <dgm:pt modelId="{720E8C21-4527-2C40-999D-0AB1BAD7DFA6}" type="pres">
      <dgm:prSet presAssocID="{27769326-2139-454F-8AC0-0AD325B5E72D}" presName="composite" presStyleCnt="0"/>
      <dgm:spPr/>
    </dgm:pt>
    <dgm:pt modelId="{A0A77B4F-45FA-0D44-826A-C81FC88AB67C}" type="pres">
      <dgm:prSet presAssocID="{27769326-2139-454F-8AC0-0AD325B5E72D}" presName="ConnectorPoint" presStyleLbl="lnNode1" presStyleIdx="1" presStyleCnt="5"/>
      <dgm:spPr>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418FB342-3650-BC43-BCA6-AEB611A19E5B}" type="pres">
      <dgm:prSet presAssocID="{27769326-2139-454F-8AC0-0AD325B5E72D}" presName="DropPinPlaceHolder" presStyleCnt="0"/>
      <dgm:spPr/>
    </dgm:pt>
    <dgm:pt modelId="{AC57BAC6-A365-884C-B9A1-29598EEDFA2B}" type="pres">
      <dgm:prSet presAssocID="{27769326-2139-454F-8AC0-0AD325B5E72D}" presName="DropPin" presStyleLbl="alignNode1" presStyleIdx="1" presStyleCnt="5"/>
      <dgm:spPr/>
    </dgm:pt>
    <dgm:pt modelId="{397837A0-F4D2-B04C-B568-BC8D0CF4D325}" type="pres">
      <dgm:prSet presAssocID="{27769326-2139-454F-8AC0-0AD325B5E72D}" presName="Ellipse" presStyleLbl="fgAcc1" presStyleIdx="2" presStyleCnt="6"/>
      <dgm:spPr>
        <a:solidFill>
          <a:schemeClr val="lt1">
            <a:alpha val="90000"/>
            <a:hueOff val="0"/>
            <a:satOff val="0"/>
            <a:lumOff val="0"/>
            <a:alphaOff val="0"/>
          </a:schemeClr>
        </a:solidFill>
        <a:ln w="12700" cap="flat" cmpd="sng" algn="ctr">
          <a:noFill/>
          <a:prstDash val="solid"/>
          <a:miter lim="800000"/>
        </a:ln>
        <a:effectLst/>
      </dgm:spPr>
    </dgm:pt>
    <dgm:pt modelId="{D8EC58EA-9263-044E-A9D1-E54E84FAFDED}" type="pres">
      <dgm:prSet presAssocID="{27769326-2139-454F-8AC0-0AD325B5E72D}" presName="L2TextContainer" presStyleLbl="revTx" presStyleIdx="2" presStyleCnt="10">
        <dgm:presLayoutVars>
          <dgm:bulletEnabled val="1"/>
        </dgm:presLayoutVars>
      </dgm:prSet>
      <dgm:spPr/>
    </dgm:pt>
    <dgm:pt modelId="{5C5062C6-189A-0C46-8062-65A81F3E7FE7}" type="pres">
      <dgm:prSet presAssocID="{27769326-2139-454F-8AC0-0AD325B5E72D}" presName="L1TextContainer" presStyleLbl="revTx" presStyleIdx="3" presStyleCnt="10">
        <dgm:presLayoutVars>
          <dgm:chMax val="1"/>
          <dgm:chPref val="1"/>
          <dgm:bulletEnabled val="1"/>
        </dgm:presLayoutVars>
      </dgm:prSet>
      <dgm:spPr/>
    </dgm:pt>
    <dgm:pt modelId="{CEBFE07F-D7BA-CF44-91CE-23D4B8D0743C}" type="pres">
      <dgm:prSet presAssocID="{27769326-2139-454F-8AC0-0AD325B5E72D}" presName="ConnectLine" presStyleLbl="sibTrans1D1" presStyleIdx="1" presStyleCnt="5"/>
      <dgm:spPr>
        <a:noFill/>
        <a:ln w="12700" cap="flat" cmpd="sng" algn="ctr">
          <a:solidFill>
            <a:schemeClr val="accent1">
              <a:hueOff val="0"/>
              <a:satOff val="0"/>
              <a:lumOff val="0"/>
              <a:alphaOff val="0"/>
            </a:schemeClr>
          </a:solidFill>
          <a:prstDash val="dash"/>
          <a:miter lim="800000"/>
        </a:ln>
        <a:effectLst/>
      </dgm:spPr>
    </dgm:pt>
    <dgm:pt modelId="{33806DA7-04CD-904F-8D83-07D12ED98D4F}" type="pres">
      <dgm:prSet presAssocID="{27769326-2139-454F-8AC0-0AD325B5E72D}" presName="EmptyPlaceHolder" presStyleCnt="0"/>
      <dgm:spPr/>
    </dgm:pt>
    <dgm:pt modelId="{83A82DAE-BDF4-1647-BF81-7D5536C9ACED}" type="pres">
      <dgm:prSet presAssocID="{536882B2-4B6C-4A11-AD50-C96E32CB5DD5}" presName="spaceBetweenRectangles" presStyleCnt="0"/>
      <dgm:spPr/>
    </dgm:pt>
    <dgm:pt modelId="{75077589-8E6D-FD4B-A71E-CBEA882D21EA}" type="pres">
      <dgm:prSet presAssocID="{62607DDE-303B-4776-A783-C690DAE168C4}" presName="composite" presStyleCnt="0"/>
      <dgm:spPr/>
    </dgm:pt>
    <dgm:pt modelId="{D7D40D69-CB40-7A40-ABD1-E621C6B8ABA5}" type="pres">
      <dgm:prSet presAssocID="{62607DDE-303B-4776-A783-C690DAE168C4}" presName="ConnectorPoint" presStyleLbl="lnNode1" presStyleIdx="2" presStyleCnt="5"/>
      <dgm:spPr>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F2FEE725-88FD-0B48-B95D-12CA20540099}" type="pres">
      <dgm:prSet presAssocID="{62607DDE-303B-4776-A783-C690DAE168C4}" presName="DropPinPlaceHolder" presStyleCnt="0"/>
      <dgm:spPr/>
    </dgm:pt>
    <dgm:pt modelId="{F3457773-A231-2746-88D3-0E2F715B59EC}" type="pres">
      <dgm:prSet presAssocID="{62607DDE-303B-4776-A783-C690DAE168C4}" presName="DropPin" presStyleLbl="alignNode1" presStyleIdx="2" presStyleCnt="5"/>
      <dgm:spPr/>
    </dgm:pt>
    <dgm:pt modelId="{45B17828-7537-604C-B9D1-C52ACE1A403B}" type="pres">
      <dgm:prSet presAssocID="{62607DDE-303B-4776-A783-C690DAE168C4}" presName="Ellipse" presStyleLbl="fgAcc1" presStyleIdx="3" presStyleCnt="6"/>
      <dgm:spPr>
        <a:solidFill>
          <a:schemeClr val="lt1">
            <a:alpha val="90000"/>
            <a:hueOff val="0"/>
            <a:satOff val="0"/>
            <a:lumOff val="0"/>
            <a:alphaOff val="0"/>
          </a:schemeClr>
        </a:solidFill>
        <a:ln w="12700" cap="flat" cmpd="sng" algn="ctr">
          <a:noFill/>
          <a:prstDash val="solid"/>
          <a:miter lim="800000"/>
        </a:ln>
        <a:effectLst/>
      </dgm:spPr>
    </dgm:pt>
    <dgm:pt modelId="{C5B8FA94-079C-C646-AD95-7973FF5F6F88}" type="pres">
      <dgm:prSet presAssocID="{62607DDE-303B-4776-A783-C690DAE168C4}" presName="L2TextContainer" presStyleLbl="revTx" presStyleIdx="4" presStyleCnt="10">
        <dgm:presLayoutVars>
          <dgm:bulletEnabled val="1"/>
        </dgm:presLayoutVars>
      </dgm:prSet>
      <dgm:spPr/>
    </dgm:pt>
    <dgm:pt modelId="{04627080-225D-0C44-ADA1-9C49F4121814}" type="pres">
      <dgm:prSet presAssocID="{62607DDE-303B-4776-A783-C690DAE168C4}" presName="L1TextContainer" presStyleLbl="revTx" presStyleIdx="5" presStyleCnt="10">
        <dgm:presLayoutVars>
          <dgm:chMax val="1"/>
          <dgm:chPref val="1"/>
          <dgm:bulletEnabled val="1"/>
        </dgm:presLayoutVars>
      </dgm:prSet>
      <dgm:spPr/>
    </dgm:pt>
    <dgm:pt modelId="{436018BB-7BD3-7B42-83A3-E96E4FFD3D0E}" type="pres">
      <dgm:prSet presAssocID="{62607DDE-303B-4776-A783-C690DAE168C4}" presName="ConnectLine" presStyleLbl="sibTrans1D1" presStyleIdx="2" presStyleCnt="5"/>
      <dgm:spPr>
        <a:noFill/>
        <a:ln w="12700" cap="flat" cmpd="sng" algn="ctr">
          <a:solidFill>
            <a:schemeClr val="accent1">
              <a:hueOff val="0"/>
              <a:satOff val="0"/>
              <a:lumOff val="0"/>
              <a:alphaOff val="0"/>
            </a:schemeClr>
          </a:solidFill>
          <a:prstDash val="dash"/>
          <a:miter lim="800000"/>
        </a:ln>
        <a:effectLst/>
      </dgm:spPr>
    </dgm:pt>
    <dgm:pt modelId="{F2170116-19E8-3241-A263-0549F92DF96A}" type="pres">
      <dgm:prSet presAssocID="{62607DDE-303B-4776-A783-C690DAE168C4}" presName="EmptyPlaceHolder" presStyleCnt="0"/>
      <dgm:spPr/>
    </dgm:pt>
    <dgm:pt modelId="{3AC71AE0-74E3-134F-BBD4-CD6F64601D19}" type="pres">
      <dgm:prSet presAssocID="{BB6DBCC7-356F-4037-B52C-B95F96A94A94}" presName="spaceBetweenRectangles" presStyleCnt="0"/>
      <dgm:spPr/>
    </dgm:pt>
    <dgm:pt modelId="{426BBF81-5AC7-BB41-9DD9-39AD9A7DAE70}" type="pres">
      <dgm:prSet presAssocID="{5AD51CB5-4FB9-41A5-8B62-3A8C84F11D16}" presName="composite" presStyleCnt="0"/>
      <dgm:spPr/>
    </dgm:pt>
    <dgm:pt modelId="{BFE694E3-9C6B-1D4F-9982-9C6187E4CA72}" type="pres">
      <dgm:prSet presAssocID="{5AD51CB5-4FB9-41A5-8B62-3A8C84F11D16}" presName="ConnectorPoint" presStyleLbl="lnNode1" presStyleIdx="3" presStyleCnt="5"/>
      <dgm:spPr>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C0023FE7-CB80-A545-A9E0-115F28C5F328}" type="pres">
      <dgm:prSet presAssocID="{5AD51CB5-4FB9-41A5-8B62-3A8C84F11D16}" presName="DropPinPlaceHolder" presStyleCnt="0"/>
      <dgm:spPr/>
    </dgm:pt>
    <dgm:pt modelId="{3D8A869B-D276-1D4A-9174-E37542D4BDA6}" type="pres">
      <dgm:prSet presAssocID="{5AD51CB5-4FB9-41A5-8B62-3A8C84F11D16}" presName="DropPin" presStyleLbl="alignNode1" presStyleIdx="3" presStyleCnt="5"/>
      <dgm:spPr/>
    </dgm:pt>
    <dgm:pt modelId="{13FED444-ECEA-A342-892F-A95CB77C4DDF}" type="pres">
      <dgm:prSet presAssocID="{5AD51CB5-4FB9-41A5-8B62-3A8C84F11D16}" presName="Ellipse" presStyleLbl="fgAcc1" presStyleIdx="4" presStyleCnt="6"/>
      <dgm:spPr>
        <a:solidFill>
          <a:schemeClr val="lt1">
            <a:alpha val="90000"/>
            <a:hueOff val="0"/>
            <a:satOff val="0"/>
            <a:lumOff val="0"/>
            <a:alphaOff val="0"/>
          </a:schemeClr>
        </a:solidFill>
        <a:ln w="12700" cap="flat" cmpd="sng" algn="ctr">
          <a:noFill/>
          <a:prstDash val="solid"/>
          <a:miter lim="800000"/>
        </a:ln>
        <a:effectLst/>
      </dgm:spPr>
    </dgm:pt>
    <dgm:pt modelId="{87F3FEF1-5BAD-A746-9F3B-71A2D77A9023}" type="pres">
      <dgm:prSet presAssocID="{5AD51CB5-4FB9-41A5-8B62-3A8C84F11D16}" presName="L2TextContainer" presStyleLbl="revTx" presStyleIdx="6" presStyleCnt="10">
        <dgm:presLayoutVars>
          <dgm:bulletEnabled val="1"/>
        </dgm:presLayoutVars>
      </dgm:prSet>
      <dgm:spPr/>
    </dgm:pt>
    <dgm:pt modelId="{655D980A-2F7C-4C4F-9C74-AFAC4988FA04}" type="pres">
      <dgm:prSet presAssocID="{5AD51CB5-4FB9-41A5-8B62-3A8C84F11D16}" presName="L1TextContainer" presStyleLbl="revTx" presStyleIdx="7" presStyleCnt="10">
        <dgm:presLayoutVars>
          <dgm:chMax val="1"/>
          <dgm:chPref val="1"/>
          <dgm:bulletEnabled val="1"/>
        </dgm:presLayoutVars>
      </dgm:prSet>
      <dgm:spPr/>
    </dgm:pt>
    <dgm:pt modelId="{09816679-4019-1D47-89B4-6F8F30C177A8}" type="pres">
      <dgm:prSet presAssocID="{5AD51CB5-4FB9-41A5-8B62-3A8C84F11D16}" presName="ConnectLine" presStyleLbl="sibTrans1D1" presStyleIdx="3" presStyleCnt="5"/>
      <dgm:spPr>
        <a:noFill/>
        <a:ln w="12700" cap="flat" cmpd="sng" algn="ctr">
          <a:solidFill>
            <a:schemeClr val="accent1">
              <a:hueOff val="0"/>
              <a:satOff val="0"/>
              <a:lumOff val="0"/>
              <a:alphaOff val="0"/>
            </a:schemeClr>
          </a:solidFill>
          <a:prstDash val="dash"/>
          <a:miter lim="800000"/>
        </a:ln>
        <a:effectLst/>
      </dgm:spPr>
    </dgm:pt>
    <dgm:pt modelId="{FE113638-CBC2-B54B-BFE0-E70E5FF8735E}" type="pres">
      <dgm:prSet presAssocID="{5AD51CB5-4FB9-41A5-8B62-3A8C84F11D16}" presName="EmptyPlaceHolder" presStyleCnt="0"/>
      <dgm:spPr/>
    </dgm:pt>
    <dgm:pt modelId="{B56A4640-C961-4A45-BEF8-67141D98F54D}" type="pres">
      <dgm:prSet presAssocID="{9420A049-A900-4ED2-B5C0-1565615E8CDA}" presName="spaceBetweenRectangles" presStyleCnt="0"/>
      <dgm:spPr/>
    </dgm:pt>
    <dgm:pt modelId="{BEAFBF54-938D-F24B-9976-A779ADE973C4}" type="pres">
      <dgm:prSet presAssocID="{AB505216-ECAD-4923-9B2D-16CDDD80CED5}" presName="composite" presStyleCnt="0"/>
      <dgm:spPr/>
    </dgm:pt>
    <dgm:pt modelId="{A2564E44-28EE-2F44-8395-7327D6C8DC62}" type="pres">
      <dgm:prSet presAssocID="{AB505216-ECAD-4923-9B2D-16CDDD80CED5}" presName="ConnectorPoint" presStyleLbl="lnNode1" presStyleIdx="4" presStyleCnt="5"/>
      <dgm:spPr>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6F6375AD-EB81-9F45-8F9E-C2D6B8FD715C}" type="pres">
      <dgm:prSet presAssocID="{AB505216-ECAD-4923-9B2D-16CDDD80CED5}" presName="DropPinPlaceHolder" presStyleCnt="0"/>
      <dgm:spPr/>
    </dgm:pt>
    <dgm:pt modelId="{5F5A183F-4D39-6143-B48E-04CD4973BC85}" type="pres">
      <dgm:prSet presAssocID="{AB505216-ECAD-4923-9B2D-16CDDD80CED5}" presName="DropPin" presStyleLbl="alignNode1" presStyleIdx="4" presStyleCnt="5"/>
      <dgm:spPr/>
    </dgm:pt>
    <dgm:pt modelId="{F40FE82F-5049-B749-852D-E8F3C8FA7206}" type="pres">
      <dgm:prSet presAssocID="{AB505216-ECAD-4923-9B2D-16CDDD80CED5}" presName="Ellipse" presStyleLbl="fgAcc1" presStyleIdx="5" presStyleCnt="6"/>
      <dgm:spPr>
        <a:solidFill>
          <a:schemeClr val="lt1">
            <a:alpha val="90000"/>
            <a:hueOff val="0"/>
            <a:satOff val="0"/>
            <a:lumOff val="0"/>
            <a:alphaOff val="0"/>
          </a:schemeClr>
        </a:solidFill>
        <a:ln w="12700" cap="flat" cmpd="sng" algn="ctr">
          <a:noFill/>
          <a:prstDash val="solid"/>
          <a:miter lim="800000"/>
        </a:ln>
        <a:effectLst/>
      </dgm:spPr>
    </dgm:pt>
    <dgm:pt modelId="{B9A4A3CD-6C09-B84E-B1F1-A7AE8CEDBE10}" type="pres">
      <dgm:prSet presAssocID="{AB505216-ECAD-4923-9B2D-16CDDD80CED5}" presName="L2TextContainer" presStyleLbl="revTx" presStyleIdx="8" presStyleCnt="10">
        <dgm:presLayoutVars>
          <dgm:bulletEnabled val="1"/>
        </dgm:presLayoutVars>
      </dgm:prSet>
      <dgm:spPr/>
    </dgm:pt>
    <dgm:pt modelId="{27AF8367-1818-3C45-9CC0-E891AA6678F4}" type="pres">
      <dgm:prSet presAssocID="{AB505216-ECAD-4923-9B2D-16CDDD80CED5}" presName="L1TextContainer" presStyleLbl="revTx" presStyleIdx="9" presStyleCnt="10">
        <dgm:presLayoutVars>
          <dgm:chMax val="1"/>
          <dgm:chPref val="1"/>
          <dgm:bulletEnabled val="1"/>
        </dgm:presLayoutVars>
      </dgm:prSet>
      <dgm:spPr/>
    </dgm:pt>
    <dgm:pt modelId="{3D88A6ED-C0CE-684C-8998-2F68B341CD4E}" type="pres">
      <dgm:prSet presAssocID="{AB505216-ECAD-4923-9B2D-16CDDD80CED5}" presName="ConnectLine" presStyleLbl="sibTrans1D1" presStyleIdx="4" presStyleCnt="5"/>
      <dgm:spPr>
        <a:noFill/>
        <a:ln w="12700" cap="flat" cmpd="sng" algn="ctr">
          <a:solidFill>
            <a:schemeClr val="accent1">
              <a:hueOff val="0"/>
              <a:satOff val="0"/>
              <a:lumOff val="0"/>
              <a:alphaOff val="0"/>
            </a:schemeClr>
          </a:solidFill>
          <a:prstDash val="dash"/>
          <a:miter lim="800000"/>
        </a:ln>
        <a:effectLst/>
      </dgm:spPr>
    </dgm:pt>
    <dgm:pt modelId="{9961B8AD-0D21-C04B-82AB-FDB78FB9782D}" type="pres">
      <dgm:prSet presAssocID="{AB505216-ECAD-4923-9B2D-16CDDD80CED5}" presName="EmptyPlaceHolder" presStyleCnt="0"/>
      <dgm:spPr/>
    </dgm:pt>
  </dgm:ptLst>
  <dgm:cxnLst>
    <dgm:cxn modelId="{874AAC0E-9990-4E7B-9752-933383897847}" srcId="{A030722E-46DD-43D1-9D7B-2B9EFDF1A8D4}" destId="{AB505216-ECAD-4923-9B2D-16CDDD80CED5}" srcOrd="4" destOrd="0" parTransId="{08F273D8-3009-4FFA-BAD0-9D85F2F04259}" sibTransId="{4E0334B3-CCFF-496E-99E6-3CF3569C3F0F}"/>
    <dgm:cxn modelId="{04038626-599B-A049-B094-A460C13B3D6E}" type="presOf" srcId="{A6F4B37A-19DC-46C2-A896-68233B3D6CC0}" destId="{B9A4A3CD-6C09-B84E-B1F1-A7AE8CEDBE10}" srcOrd="0" destOrd="0" presId="urn:microsoft.com/office/officeart/2017/3/layout/DropPinTimeline"/>
    <dgm:cxn modelId="{CA66FE2D-997B-4F46-B014-4E56EA931FB6}" type="presOf" srcId="{CC2C0E83-F83A-4528-9B0C-65D6CC358BD7}" destId="{C5B8FA94-079C-C646-AD95-7973FF5F6F88}" srcOrd="0" destOrd="0" presId="urn:microsoft.com/office/officeart/2017/3/layout/DropPinTimeline"/>
    <dgm:cxn modelId="{2BCB602F-9FFA-6642-BCFC-A202D35D5B53}" type="presOf" srcId="{62607DDE-303B-4776-A783-C690DAE168C4}" destId="{04627080-225D-0C44-ADA1-9C49F4121814}" srcOrd="0" destOrd="0" presId="urn:microsoft.com/office/officeart/2017/3/layout/DropPinTimeline"/>
    <dgm:cxn modelId="{2531C839-9184-4FCD-AA22-565009BF6B2C}" srcId="{A030722E-46DD-43D1-9D7B-2B9EFDF1A8D4}" destId="{5AD51CB5-4FB9-41A5-8B62-3A8C84F11D16}" srcOrd="3" destOrd="0" parTransId="{1D8B9404-9468-4116-A916-CC7E4F1A6E4F}" sibTransId="{9420A049-A900-4ED2-B5C0-1565615E8CDA}"/>
    <dgm:cxn modelId="{37CF823D-A6A9-4A06-80A0-4A0D1F2C12CF}" srcId="{48230C3C-BDB8-4E9A-9E60-E6DB03B3E3CA}" destId="{6CC72053-B3B2-47FC-AADC-98E3A775554B}" srcOrd="0" destOrd="0" parTransId="{556916CE-7686-4E63-831E-1A2C1E480DA6}" sibTransId="{2FDC78DE-25D4-43CC-973A-823FBF4AF1BF}"/>
    <dgm:cxn modelId="{D8A58E3F-A0A8-4A45-A8D2-457407D30808}" srcId="{A030722E-46DD-43D1-9D7B-2B9EFDF1A8D4}" destId="{62607DDE-303B-4776-A783-C690DAE168C4}" srcOrd="2" destOrd="0" parTransId="{D49A27C1-51EC-4B9A-B9E0-E2C071A8E3BD}" sibTransId="{BB6DBCC7-356F-4037-B52C-B95F96A94A94}"/>
    <dgm:cxn modelId="{9A7A4C46-EBA2-437D-AC63-3FF7573B1866}" srcId="{5AD51CB5-4FB9-41A5-8B62-3A8C84F11D16}" destId="{08D9DF75-C090-4D49-8533-AB3A7876AF25}" srcOrd="0" destOrd="0" parTransId="{9FF22AE8-D054-42C1-B5E6-ED1601D26EE4}" sibTransId="{18FEED2F-7049-4D63-856F-F0AE2104D302}"/>
    <dgm:cxn modelId="{2271504E-2E17-4FA8-9690-D727FD045ADA}" srcId="{AB505216-ECAD-4923-9B2D-16CDDD80CED5}" destId="{A6F4B37A-19DC-46C2-A896-68233B3D6CC0}" srcOrd="0" destOrd="0" parTransId="{0802A2EF-6D3D-445A-BF94-56CFB797001D}" sibTransId="{014C49B6-B017-46E8-A746-BCA99CB9B4E3}"/>
    <dgm:cxn modelId="{CA2EC154-A163-4EE4-9F37-403C5013B681}" srcId="{A030722E-46DD-43D1-9D7B-2B9EFDF1A8D4}" destId="{48230C3C-BDB8-4E9A-9E60-E6DB03B3E3CA}" srcOrd="0" destOrd="0" parTransId="{7F96A8BB-6696-482A-A403-9EFC313F28D5}" sibTransId="{50E05396-624B-4D24-BCDE-5171FE0F3E09}"/>
    <dgm:cxn modelId="{6ABA7B56-4420-574C-9A38-55350F19D920}" type="presOf" srcId="{27769326-2139-454F-8AC0-0AD325B5E72D}" destId="{5C5062C6-189A-0C46-8062-65A81F3E7FE7}" srcOrd="0" destOrd="0" presId="urn:microsoft.com/office/officeart/2017/3/layout/DropPinTimeline"/>
    <dgm:cxn modelId="{4BF5035B-0A59-3746-876B-CA469F010D0B}" type="presOf" srcId="{A030722E-46DD-43D1-9D7B-2B9EFDF1A8D4}" destId="{7FD33BDE-98B3-E94A-94D2-142579CC5173}" srcOrd="0" destOrd="0" presId="urn:microsoft.com/office/officeart/2017/3/layout/DropPinTimeline"/>
    <dgm:cxn modelId="{4EA67A61-ECE3-4E71-B53E-643A17AA128C}" srcId="{62607DDE-303B-4776-A783-C690DAE168C4}" destId="{CC2C0E83-F83A-4528-9B0C-65D6CC358BD7}" srcOrd="0" destOrd="0" parTransId="{75EFA732-9467-497E-BD7A-E7CA1D060872}" sibTransId="{5CFE112D-0606-4B60-A197-8B3D44CBC8F8}"/>
    <dgm:cxn modelId="{865B2797-6542-E440-AEC4-F9A60B9B3A1B}" type="presOf" srcId="{08D9DF75-C090-4D49-8533-AB3A7876AF25}" destId="{87F3FEF1-5BAD-A746-9F3B-71A2D77A9023}" srcOrd="0" destOrd="0" presId="urn:microsoft.com/office/officeart/2017/3/layout/DropPinTimeline"/>
    <dgm:cxn modelId="{C1E5819F-B1C5-4571-A249-9D920262FE90}" srcId="{27769326-2139-454F-8AC0-0AD325B5E72D}" destId="{F3194292-BCD4-4E50-9BF0-0DE724375545}" srcOrd="0" destOrd="0" parTransId="{5890A3F3-59BA-4BE1-858F-6AA0F545BA3C}" sibTransId="{501D9B57-D684-4668-8E44-ADEFFD0AED05}"/>
    <dgm:cxn modelId="{E9E660A2-F7BF-AA4A-B45D-7A41532213C7}" type="presOf" srcId="{5AD51CB5-4FB9-41A5-8B62-3A8C84F11D16}" destId="{655D980A-2F7C-4C4F-9C74-AFAC4988FA04}" srcOrd="0" destOrd="0" presId="urn:microsoft.com/office/officeart/2017/3/layout/DropPinTimeline"/>
    <dgm:cxn modelId="{AF1090A6-3BAA-1D4E-822A-AF395E5DCF49}" type="presOf" srcId="{48230C3C-BDB8-4E9A-9E60-E6DB03B3E3CA}" destId="{324B0BD1-450C-0F42-B59D-0FA70CE654DF}" srcOrd="0" destOrd="0" presId="urn:microsoft.com/office/officeart/2017/3/layout/DropPinTimeline"/>
    <dgm:cxn modelId="{563274C8-0096-478F-B783-C6AC6A9F3B36}" srcId="{A030722E-46DD-43D1-9D7B-2B9EFDF1A8D4}" destId="{27769326-2139-454F-8AC0-0AD325B5E72D}" srcOrd="1" destOrd="0" parTransId="{5EB4F991-3463-44B3-ADB5-DE0AE59CFB1A}" sibTransId="{536882B2-4B6C-4A11-AD50-C96E32CB5DD5}"/>
    <dgm:cxn modelId="{5796F4D3-5F9E-904D-9A78-D73451B11B5B}" type="presOf" srcId="{F3194292-BCD4-4E50-9BF0-0DE724375545}" destId="{D8EC58EA-9263-044E-A9D1-E54E84FAFDED}" srcOrd="0" destOrd="0" presId="urn:microsoft.com/office/officeart/2017/3/layout/DropPinTimeline"/>
    <dgm:cxn modelId="{5A92E6E7-19D5-8241-B6E7-647DB8322EE5}" type="presOf" srcId="{AB505216-ECAD-4923-9B2D-16CDDD80CED5}" destId="{27AF8367-1818-3C45-9CC0-E891AA6678F4}" srcOrd="0" destOrd="0" presId="urn:microsoft.com/office/officeart/2017/3/layout/DropPinTimeline"/>
    <dgm:cxn modelId="{C9AECAF7-1713-1147-B431-11E9284F65B6}" type="presOf" srcId="{6CC72053-B3B2-47FC-AADC-98E3A775554B}" destId="{893B7DAE-3AB2-3243-A4ED-62B775B5BC96}" srcOrd="0" destOrd="0" presId="urn:microsoft.com/office/officeart/2017/3/layout/DropPinTimeline"/>
    <dgm:cxn modelId="{53ECB472-063C-F84F-AACD-836991D0AE9B}" type="presParOf" srcId="{7FD33BDE-98B3-E94A-94D2-142579CC5173}" destId="{223BF9FB-5E28-814E-9370-B7B21A07E704}" srcOrd="0" destOrd="0" presId="urn:microsoft.com/office/officeart/2017/3/layout/DropPinTimeline"/>
    <dgm:cxn modelId="{24778AF4-80F5-E944-92E0-03EEF2528F53}" type="presParOf" srcId="{7FD33BDE-98B3-E94A-94D2-142579CC5173}" destId="{698BA167-BA2A-554C-B51C-2B0ED5F7DCA3}" srcOrd="1" destOrd="0" presId="urn:microsoft.com/office/officeart/2017/3/layout/DropPinTimeline"/>
    <dgm:cxn modelId="{42311299-8C61-B94E-B414-96610E8612DC}" type="presParOf" srcId="{698BA167-BA2A-554C-B51C-2B0ED5F7DCA3}" destId="{2BCA3099-084C-6B45-BE47-E093BA679E29}" srcOrd="0" destOrd="0" presId="urn:microsoft.com/office/officeart/2017/3/layout/DropPinTimeline"/>
    <dgm:cxn modelId="{35DF5A1B-E5F7-4A44-AE15-2669A6AC4BF3}" type="presParOf" srcId="{2BCA3099-084C-6B45-BE47-E093BA679E29}" destId="{2BD9472F-7481-6B49-8883-ED31E7544B0B}" srcOrd="0" destOrd="0" presId="urn:microsoft.com/office/officeart/2017/3/layout/DropPinTimeline"/>
    <dgm:cxn modelId="{808E94F6-E963-D740-A937-713CFF3339A4}" type="presParOf" srcId="{2BCA3099-084C-6B45-BE47-E093BA679E29}" destId="{67937EF9-9B90-AC42-90D4-CEB191C3C680}" srcOrd="1" destOrd="0" presId="urn:microsoft.com/office/officeart/2017/3/layout/DropPinTimeline"/>
    <dgm:cxn modelId="{831927A4-8CC4-584A-856F-4D2C2CAF037F}" type="presParOf" srcId="{67937EF9-9B90-AC42-90D4-CEB191C3C680}" destId="{34D9A87A-E872-6046-A9E9-7445F909A05A}" srcOrd="0" destOrd="0" presId="urn:microsoft.com/office/officeart/2017/3/layout/DropPinTimeline"/>
    <dgm:cxn modelId="{2ECFFE9E-F090-A148-BF17-FF675937BE57}" type="presParOf" srcId="{67937EF9-9B90-AC42-90D4-CEB191C3C680}" destId="{830C6499-A771-B140-B939-62C53E0BD8E6}" srcOrd="1" destOrd="0" presId="urn:microsoft.com/office/officeart/2017/3/layout/DropPinTimeline"/>
    <dgm:cxn modelId="{54982FC5-299E-0C43-B598-24F4E3FC57D6}" type="presParOf" srcId="{2BCA3099-084C-6B45-BE47-E093BA679E29}" destId="{893B7DAE-3AB2-3243-A4ED-62B775B5BC96}" srcOrd="2" destOrd="0" presId="urn:microsoft.com/office/officeart/2017/3/layout/DropPinTimeline"/>
    <dgm:cxn modelId="{2A223600-CF4A-FD45-993F-762753BAEFE9}" type="presParOf" srcId="{2BCA3099-084C-6B45-BE47-E093BA679E29}" destId="{324B0BD1-450C-0F42-B59D-0FA70CE654DF}" srcOrd="3" destOrd="0" presId="urn:microsoft.com/office/officeart/2017/3/layout/DropPinTimeline"/>
    <dgm:cxn modelId="{B7FCAA27-DA70-114F-A619-15FCD814C084}" type="presParOf" srcId="{2BCA3099-084C-6B45-BE47-E093BA679E29}" destId="{C835BCE0-1C01-B447-991E-D350986EA627}" srcOrd="4" destOrd="0" presId="urn:microsoft.com/office/officeart/2017/3/layout/DropPinTimeline"/>
    <dgm:cxn modelId="{339D8EC6-48E9-8F46-9E6D-BE01D9ABC46D}" type="presParOf" srcId="{2BCA3099-084C-6B45-BE47-E093BA679E29}" destId="{CC1BBB87-8633-1942-BF75-379371B35A70}" srcOrd="5" destOrd="0" presId="urn:microsoft.com/office/officeart/2017/3/layout/DropPinTimeline"/>
    <dgm:cxn modelId="{84E8C04E-8BB7-A949-A682-82F5D9869717}" type="presParOf" srcId="{698BA167-BA2A-554C-B51C-2B0ED5F7DCA3}" destId="{5F90214F-6BB9-0245-9CD4-533F80C1D251}" srcOrd="1" destOrd="0" presId="urn:microsoft.com/office/officeart/2017/3/layout/DropPinTimeline"/>
    <dgm:cxn modelId="{996E44C6-6A82-634F-A4BB-14309CDC69E5}" type="presParOf" srcId="{698BA167-BA2A-554C-B51C-2B0ED5F7DCA3}" destId="{720E8C21-4527-2C40-999D-0AB1BAD7DFA6}" srcOrd="2" destOrd="0" presId="urn:microsoft.com/office/officeart/2017/3/layout/DropPinTimeline"/>
    <dgm:cxn modelId="{953E0154-FDBA-4540-83D0-FAB4DC179B53}" type="presParOf" srcId="{720E8C21-4527-2C40-999D-0AB1BAD7DFA6}" destId="{A0A77B4F-45FA-0D44-826A-C81FC88AB67C}" srcOrd="0" destOrd="0" presId="urn:microsoft.com/office/officeart/2017/3/layout/DropPinTimeline"/>
    <dgm:cxn modelId="{DEF6CCE3-4137-5D4E-80FC-E03443E3FDDE}" type="presParOf" srcId="{720E8C21-4527-2C40-999D-0AB1BAD7DFA6}" destId="{418FB342-3650-BC43-BCA6-AEB611A19E5B}" srcOrd="1" destOrd="0" presId="urn:microsoft.com/office/officeart/2017/3/layout/DropPinTimeline"/>
    <dgm:cxn modelId="{2276FEAB-C205-AF4A-8F4B-0BAE150DA52C}" type="presParOf" srcId="{418FB342-3650-BC43-BCA6-AEB611A19E5B}" destId="{AC57BAC6-A365-884C-B9A1-29598EEDFA2B}" srcOrd="0" destOrd="0" presId="urn:microsoft.com/office/officeart/2017/3/layout/DropPinTimeline"/>
    <dgm:cxn modelId="{52213EF7-EA9E-6D4E-AAB1-4A01A0720824}" type="presParOf" srcId="{418FB342-3650-BC43-BCA6-AEB611A19E5B}" destId="{397837A0-F4D2-B04C-B568-BC8D0CF4D325}" srcOrd="1" destOrd="0" presId="urn:microsoft.com/office/officeart/2017/3/layout/DropPinTimeline"/>
    <dgm:cxn modelId="{1BCDE15B-ABD1-2948-ACFC-0846DE7A5725}" type="presParOf" srcId="{720E8C21-4527-2C40-999D-0AB1BAD7DFA6}" destId="{D8EC58EA-9263-044E-A9D1-E54E84FAFDED}" srcOrd="2" destOrd="0" presId="urn:microsoft.com/office/officeart/2017/3/layout/DropPinTimeline"/>
    <dgm:cxn modelId="{745B44DD-F2F2-5547-A944-6A1D48E06BE8}" type="presParOf" srcId="{720E8C21-4527-2C40-999D-0AB1BAD7DFA6}" destId="{5C5062C6-189A-0C46-8062-65A81F3E7FE7}" srcOrd="3" destOrd="0" presId="urn:microsoft.com/office/officeart/2017/3/layout/DropPinTimeline"/>
    <dgm:cxn modelId="{33CB0955-CB18-8C4E-A289-A0FC1DDD8EBF}" type="presParOf" srcId="{720E8C21-4527-2C40-999D-0AB1BAD7DFA6}" destId="{CEBFE07F-D7BA-CF44-91CE-23D4B8D0743C}" srcOrd="4" destOrd="0" presId="urn:microsoft.com/office/officeart/2017/3/layout/DropPinTimeline"/>
    <dgm:cxn modelId="{7A03F410-ADA0-BF4E-8555-FAF99AD7EAE1}" type="presParOf" srcId="{720E8C21-4527-2C40-999D-0AB1BAD7DFA6}" destId="{33806DA7-04CD-904F-8D83-07D12ED98D4F}" srcOrd="5" destOrd="0" presId="urn:microsoft.com/office/officeart/2017/3/layout/DropPinTimeline"/>
    <dgm:cxn modelId="{A3EB2974-F225-A646-B1CC-9B508AE203C1}" type="presParOf" srcId="{698BA167-BA2A-554C-B51C-2B0ED5F7DCA3}" destId="{83A82DAE-BDF4-1647-BF81-7D5536C9ACED}" srcOrd="3" destOrd="0" presId="urn:microsoft.com/office/officeart/2017/3/layout/DropPinTimeline"/>
    <dgm:cxn modelId="{5CDCB338-3E5C-E74C-AEFD-9343D515217C}" type="presParOf" srcId="{698BA167-BA2A-554C-B51C-2B0ED5F7DCA3}" destId="{75077589-8E6D-FD4B-A71E-CBEA882D21EA}" srcOrd="4" destOrd="0" presId="urn:microsoft.com/office/officeart/2017/3/layout/DropPinTimeline"/>
    <dgm:cxn modelId="{264432F3-35BA-B04D-AA85-6FE4662547E7}" type="presParOf" srcId="{75077589-8E6D-FD4B-A71E-CBEA882D21EA}" destId="{D7D40D69-CB40-7A40-ABD1-E621C6B8ABA5}" srcOrd="0" destOrd="0" presId="urn:microsoft.com/office/officeart/2017/3/layout/DropPinTimeline"/>
    <dgm:cxn modelId="{89CFEEC1-1921-CD4F-A805-4B03079FA15D}" type="presParOf" srcId="{75077589-8E6D-FD4B-A71E-CBEA882D21EA}" destId="{F2FEE725-88FD-0B48-B95D-12CA20540099}" srcOrd="1" destOrd="0" presId="urn:microsoft.com/office/officeart/2017/3/layout/DropPinTimeline"/>
    <dgm:cxn modelId="{E21CE392-539A-594E-A65F-E7CB85DD5281}" type="presParOf" srcId="{F2FEE725-88FD-0B48-B95D-12CA20540099}" destId="{F3457773-A231-2746-88D3-0E2F715B59EC}" srcOrd="0" destOrd="0" presId="urn:microsoft.com/office/officeart/2017/3/layout/DropPinTimeline"/>
    <dgm:cxn modelId="{D6A41A9C-AF4F-4F4A-A73B-70EE8E2EA697}" type="presParOf" srcId="{F2FEE725-88FD-0B48-B95D-12CA20540099}" destId="{45B17828-7537-604C-B9D1-C52ACE1A403B}" srcOrd="1" destOrd="0" presId="urn:microsoft.com/office/officeart/2017/3/layout/DropPinTimeline"/>
    <dgm:cxn modelId="{144FBDCA-FC9E-1141-BB54-DE43CA9C5881}" type="presParOf" srcId="{75077589-8E6D-FD4B-A71E-CBEA882D21EA}" destId="{C5B8FA94-079C-C646-AD95-7973FF5F6F88}" srcOrd="2" destOrd="0" presId="urn:microsoft.com/office/officeart/2017/3/layout/DropPinTimeline"/>
    <dgm:cxn modelId="{AB4687B4-CF41-124D-B9A5-ADEB0CDE4AE1}" type="presParOf" srcId="{75077589-8E6D-FD4B-A71E-CBEA882D21EA}" destId="{04627080-225D-0C44-ADA1-9C49F4121814}" srcOrd="3" destOrd="0" presId="urn:microsoft.com/office/officeart/2017/3/layout/DropPinTimeline"/>
    <dgm:cxn modelId="{EDC5A8A4-C56F-2D4E-9CC1-B625AB8E476F}" type="presParOf" srcId="{75077589-8E6D-FD4B-A71E-CBEA882D21EA}" destId="{436018BB-7BD3-7B42-83A3-E96E4FFD3D0E}" srcOrd="4" destOrd="0" presId="urn:microsoft.com/office/officeart/2017/3/layout/DropPinTimeline"/>
    <dgm:cxn modelId="{813E4619-93EA-9543-9DED-85CA05D31FD2}" type="presParOf" srcId="{75077589-8E6D-FD4B-A71E-CBEA882D21EA}" destId="{F2170116-19E8-3241-A263-0549F92DF96A}" srcOrd="5" destOrd="0" presId="urn:microsoft.com/office/officeart/2017/3/layout/DropPinTimeline"/>
    <dgm:cxn modelId="{6E9AEC9E-831F-1C46-B79E-07339EA77190}" type="presParOf" srcId="{698BA167-BA2A-554C-B51C-2B0ED5F7DCA3}" destId="{3AC71AE0-74E3-134F-BBD4-CD6F64601D19}" srcOrd="5" destOrd="0" presId="urn:microsoft.com/office/officeart/2017/3/layout/DropPinTimeline"/>
    <dgm:cxn modelId="{EDCAE2CF-BD6F-5E48-90C6-1ACF9CD1789D}" type="presParOf" srcId="{698BA167-BA2A-554C-B51C-2B0ED5F7DCA3}" destId="{426BBF81-5AC7-BB41-9DD9-39AD9A7DAE70}" srcOrd="6" destOrd="0" presId="urn:microsoft.com/office/officeart/2017/3/layout/DropPinTimeline"/>
    <dgm:cxn modelId="{8F588B68-5EDA-C048-9E9F-080A024162F6}" type="presParOf" srcId="{426BBF81-5AC7-BB41-9DD9-39AD9A7DAE70}" destId="{BFE694E3-9C6B-1D4F-9982-9C6187E4CA72}" srcOrd="0" destOrd="0" presId="urn:microsoft.com/office/officeart/2017/3/layout/DropPinTimeline"/>
    <dgm:cxn modelId="{9BFA9EFD-5021-9A40-B904-6369006ED0DA}" type="presParOf" srcId="{426BBF81-5AC7-BB41-9DD9-39AD9A7DAE70}" destId="{C0023FE7-CB80-A545-A9E0-115F28C5F328}" srcOrd="1" destOrd="0" presId="urn:microsoft.com/office/officeart/2017/3/layout/DropPinTimeline"/>
    <dgm:cxn modelId="{3F282A93-7BC9-034E-BE38-EEAF4831FC30}" type="presParOf" srcId="{C0023FE7-CB80-A545-A9E0-115F28C5F328}" destId="{3D8A869B-D276-1D4A-9174-E37542D4BDA6}" srcOrd="0" destOrd="0" presId="urn:microsoft.com/office/officeart/2017/3/layout/DropPinTimeline"/>
    <dgm:cxn modelId="{3AD8BDBD-C2BE-1D48-A314-F650B9F6CAD9}" type="presParOf" srcId="{C0023FE7-CB80-A545-A9E0-115F28C5F328}" destId="{13FED444-ECEA-A342-892F-A95CB77C4DDF}" srcOrd="1" destOrd="0" presId="urn:microsoft.com/office/officeart/2017/3/layout/DropPinTimeline"/>
    <dgm:cxn modelId="{65CEF797-BFCB-CA46-AAD1-EDCF83E22968}" type="presParOf" srcId="{426BBF81-5AC7-BB41-9DD9-39AD9A7DAE70}" destId="{87F3FEF1-5BAD-A746-9F3B-71A2D77A9023}" srcOrd="2" destOrd="0" presId="urn:microsoft.com/office/officeart/2017/3/layout/DropPinTimeline"/>
    <dgm:cxn modelId="{926F9D34-EEF8-C241-9889-43475D5BAB51}" type="presParOf" srcId="{426BBF81-5AC7-BB41-9DD9-39AD9A7DAE70}" destId="{655D980A-2F7C-4C4F-9C74-AFAC4988FA04}" srcOrd="3" destOrd="0" presId="urn:microsoft.com/office/officeart/2017/3/layout/DropPinTimeline"/>
    <dgm:cxn modelId="{0F1ED5BF-C543-EA47-8788-6D0634D09840}" type="presParOf" srcId="{426BBF81-5AC7-BB41-9DD9-39AD9A7DAE70}" destId="{09816679-4019-1D47-89B4-6F8F30C177A8}" srcOrd="4" destOrd="0" presId="urn:microsoft.com/office/officeart/2017/3/layout/DropPinTimeline"/>
    <dgm:cxn modelId="{A11A0116-B457-4A4B-814E-2C0A443A78A4}" type="presParOf" srcId="{426BBF81-5AC7-BB41-9DD9-39AD9A7DAE70}" destId="{FE113638-CBC2-B54B-BFE0-E70E5FF8735E}" srcOrd="5" destOrd="0" presId="urn:microsoft.com/office/officeart/2017/3/layout/DropPinTimeline"/>
    <dgm:cxn modelId="{841D8909-6243-A840-8F21-BE88ECFB4169}" type="presParOf" srcId="{698BA167-BA2A-554C-B51C-2B0ED5F7DCA3}" destId="{B56A4640-C961-4A45-BEF8-67141D98F54D}" srcOrd="7" destOrd="0" presId="urn:microsoft.com/office/officeart/2017/3/layout/DropPinTimeline"/>
    <dgm:cxn modelId="{36E38C6D-C003-D74E-9C28-3E2774C20140}" type="presParOf" srcId="{698BA167-BA2A-554C-B51C-2B0ED5F7DCA3}" destId="{BEAFBF54-938D-F24B-9976-A779ADE973C4}" srcOrd="8" destOrd="0" presId="urn:microsoft.com/office/officeart/2017/3/layout/DropPinTimeline"/>
    <dgm:cxn modelId="{9247AC67-930D-4048-A1C0-05F789B8C4AE}" type="presParOf" srcId="{BEAFBF54-938D-F24B-9976-A779ADE973C4}" destId="{A2564E44-28EE-2F44-8395-7327D6C8DC62}" srcOrd="0" destOrd="0" presId="urn:microsoft.com/office/officeart/2017/3/layout/DropPinTimeline"/>
    <dgm:cxn modelId="{ED23866A-E88D-194B-8B61-6FCB64B308A9}" type="presParOf" srcId="{BEAFBF54-938D-F24B-9976-A779ADE973C4}" destId="{6F6375AD-EB81-9F45-8F9E-C2D6B8FD715C}" srcOrd="1" destOrd="0" presId="urn:microsoft.com/office/officeart/2017/3/layout/DropPinTimeline"/>
    <dgm:cxn modelId="{A01B9FD8-A763-BE45-BA7B-7FE960174FEF}" type="presParOf" srcId="{6F6375AD-EB81-9F45-8F9E-C2D6B8FD715C}" destId="{5F5A183F-4D39-6143-B48E-04CD4973BC85}" srcOrd="0" destOrd="0" presId="urn:microsoft.com/office/officeart/2017/3/layout/DropPinTimeline"/>
    <dgm:cxn modelId="{AA54624F-025B-674C-8621-C69607322534}" type="presParOf" srcId="{6F6375AD-EB81-9F45-8F9E-C2D6B8FD715C}" destId="{F40FE82F-5049-B749-852D-E8F3C8FA7206}" srcOrd="1" destOrd="0" presId="urn:microsoft.com/office/officeart/2017/3/layout/DropPinTimeline"/>
    <dgm:cxn modelId="{B54666F8-1F0B-3041-B3C7-9F852473A90C}" type="presParOf" srcId="{BEAFBF54-938D-F24B-9976-A779ADE973C4}" destId="{B9A4A3CD-6C09-B84E-B1F1-A7AE8CEDBE10}" srcOrd="2" destOrd="0" presId="urn:microsoft.com/office/officeart/2017/3/layout/DropPinTimeline"/>
    <dgm:cxn modelId="{213B4AF6-AD96-D84A-A6AB-1AFF38B2CB25}" type="presParOf" srcId="{BEAFBF54-938D-F24B-9976-A779ADE973C4}" destId="{27AF8367-1818-3C45-9CC0-E891AA6678F4}" srcOrd="3" destOrd="0" presId="urn:microsoft.com/office/officeart/2017/3/layout/DropPinTimeline"/>
    <dgm:cxn modelId="{3810A69E-EA3A-E847-9F28-687E89965340}" type="presParOf" srcId="{BEAFBF54-938D-F24B-9976-A779ADE973C4}" destId="{3D88A6ED-C0CE-684C-8998-2F68B341CD4E}" srcOrd="4" destOrd="0" presId="urn:microsoft.com/office/officeart/2017/3/layout/DropPinTimeline"/>
    <dgm:cxn modelId="{FD930EC7-5207-B249-92B2-DBBA083DB502}" type="presParOf" srcId="{BEAFBF54-938D-F24B-9976-A779ADE973C4}" destId="{9961B8AD-0D21-C04B-82AB-FDB78FB9782D}" srcOrd="5" destOrd="0" presId="urn:microsoft.com/office/officeart/2017/3/layout/DropPinTimelin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1BCAE0-1F00-9C4F-B1D1-5969B0C1CD89}">
      <dsp:nvSpPr>
        <dsp:cNvPr id="0" name=""/>
        <dsp:cNvSpPr/>
      </dsp:nvSpPr>
      <dsp:spPr>
        <a:xfrm>
          <a:off x="0" y="27286"/>
          <a:ext cx="5181600" cy="67532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dirty="0"/>
            <a:t>Website Resources (</a:t>
          </a:r>
          <a:r>
            <a:rPr lang="en-US" sz="1700" kern="1200" dirty="0" err="1"/>
            <a:t>ScoutingAlumni.org</a:t>
          </a:r>
          <a:r>
            <a:rPr lang="en-US" sz="1700" kern="1200" dirty="0"/>
            <a:t>)</a:t>
          </a:r>
        </a:p>
      </dsp:txBody>
      <dsp:txXfrm>
        <a:off x="32967" y="60253"/>
        <a:ext cx="5115666" cy="609393"/>
      </dsp:txXfrm>
    </dsp:sp>
    <dsp:sp modelId="{1E506F26-DE6B-6B42-8995-3D6F437EE992}">
      <dsp:nvSpPr>
        <dsp:cNvPr id="0" name=""/>
        <dsp:cNvSpPr/>
      </dsp:nvSpPr>
      <dsp:spPr>
        <a:xfrm>
          <a:off x="0" y="751573"/>
          <a:ext cx="5181600" cy="67532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dirty="0"/>
            <a:t>Alumni Award</a:t>
          </a:r>
        </a:p>
      </dsp:txBody>
      <dsp:txXfrm>
        <a:off x="32967" y="784540"/>
        <a:ext cx="5115666" cy="609393"/>
      </dsp:txXfrm>
    </dsp:sp>
    <dsp:sp modelId="{14D02654-A441-1744-BF05-CF05134FD1FA}">
      <dsp:nvSpPr>
        <dsp:cNvPr id="0" name=""/>
        <dsp:cNvSpPr/>
      </dsp:nvSpPr>
      <dsp:spPr>
        <a:xfrm>
          <a:off x="0" y="1475861"/>
          <a:ext cx="5181600" cy="67532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Alumnus of the Year Awards</a:t>
          </a:r>
        </a:p>
      </dsp:txBody>
      <dsp:txXfrm>
        <a:off x="32967" y="1508828"/>
        <a:ext cx="5115666" cy="609393"/>
      </dsp:txXfrm>
    </dsp:sp>
    <dsp:sp modelId="{2E87AD54-C8CF-7645-9754-5CEF2E49F935}">
      <dsp:nvSpPr>
        <dsp:cNvPr id="0" name=""/>
        <dsp:cNvSpPr/>
      </dsp:nvSpPr>
      <dsp:spPr>
        <a:xfrm>
          <a:off x="0" y="2200149"/>
          <a:ext cx="5181600" cy="67532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Distinguished and Outstanding Council Alumni Committee Awards</a:t>
          </a:r>
        </a:p>
      </dsp:txBody>
      <dsp:txXfrm>
        <a:off x="32967" y="2233116"/>
        <a:ext cx="5115666" cy="609393"/>
      </dsp:txXfrm>
    </dsp:sp>
    <dsp:sp modelId="{7D7CA8E4-7687-2844-B70D-87D309E56C6C}">
      <dsp:nvSpPr>
        <dsp:cNvPr id="0" name=""/>
        <dsp:cNvSpPr/>
      </dsp:nvSpPr>
      <dsp:spPr>
        <a:xfrm>
          <a:off x="0" y="2924436"/>
          <a:ext cx="5181600" cy="67532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Scouting Alumni Service Commemoration</a:t>
          </a:r>
        </a:p>
      </dsp:txBody>
      <dsp:txXfrm>
        <a:off x="32967" y="2957403"/>
        <a:ext cx="5115666" cy="609393"/>
      </dsp:txXfrm>
    </dsp:sp>
    <dsp:sp modelId="{4B77C294-7BB9-5744-86A9-19C0335B8350}">
      <dsp:nvSpPr>
        <dsp:cNvPr id="0" name=""/>
        <dsp:cNvSpPr/>
      </dsp:nvSpPr>
      <dsp:spPr>
        <a:xfrm>
          <a:off x="0" y="3648724"/>
          <a:ext cx="5181600" cy="67532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Council Distinguished Alumnus Award</a:t>
          </a:r>
        </a:p>
      </dsp:txBody>
      <dsp:txXfrm>
        <a:off x="32967" y="3681691"/>
        <a:ext cx="5115666" cy="60939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1BCAE0-1F00-9C4F-B1D1-5969B0C1CD89}">
      <dsp:nvSpPr>
        <dsp:cNvPr id="0" name=""/>
        <dsp:cNvSpPr/>
      </dsp:nvSpPr>
      <dsp:spPr>
        <a:xfrm>
          <a:off x="0" y="585369"/>
          <a:ext cx="5181600" cy="35977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Website Resources (nesa.org)</a:t>
          </a:r>
          <a:endParaRPr lang="en-US" sz="1500" kern="1200" dirty="0"/>
        </a:p>
      </dsp:txBody>
      <dsp:txXfrm>
        <a:off x="17563" y="602932"/>
        <a:ext cx="5146474" cy="324648"/>
      </dsp:txXfrm>
    </dsp:sp>
    <dsp:sp modelId="{D25E48C8-292E-674F-893E-56C4515DE00C}">
      <dsp:nvSpPr>
        <dsp:cNvPr id="0" name=""/>
        <dsp:cNvSpPr/>
      </dsp:nvSpPr>
      <dsp:spPr>
        <a:xfrm>
          <a:off x="0" y="988344"/>
          <a:ext cx="5181600" cy="35977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Distinguished Eagle Scout Award</a:t>
          </a:r>
        </a:p>
      </dsp:txBody>
      <dsp:txXfrm>
        <a:off x="17563" y="1005907"/>
        <a:ext cx="5146474" cy="324648"/>
      </dsp:txXfrm>
    </dsp:sp>
    <dsp:sp modelId="{296DEEC4-15FB-9443-816A-1E61A1803228}">
      <dsp:nvSpPr>
        <dsp:cNvPr id="0" name=""/>
        <dsp:cNvSpPr/>
      </dsp:nvSpPr>
      <dsp:spPr>
        <a:xfrm>
          <a:off x="0" y="1391319"/>
          <a:ext cx="5181600" cy="35977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NESA Outstanding Eagle Scout Award</a:t>
          </a:r>
        </a:p>
      </dsp:txBody>
      <dsp:txXfrm>
        <a:off x="17563" y="1408882"/>
        <a:ext cx="5146474" cy="324648"/>
      </dsp:txXfrm>
    </dsp:sp>
    <dsp:sp modelId="{CC4245E5-A1A4-B440-93CC-EE794C36A9B3}">
      <dsp:nvSpPr>
        <dsp:cNvPr id="0" name=""/>
        <dsp:cNvSpPr/>
      </dsp:nvSpPr>
      <dsp:spPr>
        <a:xfrm>
          <a:off x="0" y="1794294"/>
          <a:ext cx="5181600" cy="35977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NESA Distinguished Service Award</a:t>
          </a:r>
        </a:p>
      </dsp:txBody>
      <dsp:txXfrm>
        <a:off x="17563" y="1811857"/>
        <a:ext cx="5146474" cy="324648"/>
      </dsp:txXfrm>
    </dsp:sp>
    <dsp:sp modelId="{049793BD-A91B-7549-AFD0-4EC452AE5245}">
      <dsp:nvSpPr>
        <dsp:cNvPr id="0" name=""/>
        <dsp:cNvSpPr/>
      </dsp:nvSpPr>
      <dsp:spPr>
        <a:xfrm>
          <a:off x="0" y="2197269"/>
          <a:ext cx="5181600" cy="35977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Silver Wreath Award</a:t>
          </a:r>
        </a:p>
      </dsp:txBody>
      <dsp:txXfrm>
        <a:off x="17563" y="2214832"/>
        <a:ext cx="5146474" cy="324648"/>
      </dsp:txXfrm>
    </dsp:sp>
    <dsp:sp modelId="{17100B87-244C-9045-8593-6B20C24E41AC}">
      <dsp:nvSpPr>
        <dsp:cNvPr id="0" name=""/>
        <dsp:cNvSpPr/>
      </dsp:nvSpPr>
      <dsp:spPr>
        <a:xfrm>
          <a:off x="0" y="2600244"/>
          <a:ext cx="5181600" cy="35977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Glenn A. &amp; Melinda W. Adams Service Project of the Year Award</a:t>
          </a:r>
        </a:p>
      </dsp:txBody>
      <dsp:txXfrm>
        <a:off x="17563" y="2617807"/>
        <a:ext cx="5146474" cy="324648"/>
      </dsp:txXfrm>
    </dsp:sp>
    <dsp:sp modelId="{DF5E5B32-CE82-CD45-B0EF-5FFB17B897DD}">
      <dsp:nvSpPr>
        <dsp:cNvPr id="0" name=""/>
        <dsp:cNvSpPr/>
      </dsp:nvSpPr>
      <dsp:spPr>
        <a:xfrm>
          <a:off x="0" y="3003219"/>
          <a:ext cx="5181600" cy="35977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NESA Legacy Society</a:t>
          </a:r>
        </a:p>
      </dsp:txBody>
      <dsp:txXfrm>
        <a:off x="17563" y="3020782"/>
        <a:ext cx="5146474" cy="324648"/>
      </dsp:txXfrm>
    </dsp:sp>
    <dsp:sp modelId="{28353BE4-E08E-C547-B8C4-444EC630B4B4}">
      <dsp:nvSpPr>
        <dsp:cNvPr id="0" name=""/>
        <dsp:cNvSpPr/>
      </dsp:nvSpPr>
      <dsp:spPr>
        <a:xfrm>
          <a:off x="0" y="3406194"/>
          <a:ext cx="5181600" cy="35977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dirty="0"/>
            <a:t>NESA Scholarships</a:t>
          </a:r>
        </a:p>
      </dsp:txBody>
      <dsp:txXfrm>
        <a:off x="17563" y="3423757"/>
        <a:ext cx="5146474" cy="32464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3BF9FB-5E28-814E-9370-B7B21A07E704}">
      <dsp:nvSpPr>
        <dsp:cNvPr id="0" name=""/>
        <dsp:cNvSpPr/>
      </dsp:nvSpPr>
      <dsp:spPr>
        <a:xfrm>
          <a:off x="0" y="2175669"/>
          <a:ext cx="10515600" cy="0"/>
        </a:xfrm>
        <a:prstGeom prst="line">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tailEnd type="triangle" w="lg" len="lg"/>
        </a:ln>
        <a:effectLst/>
      </dsp:spPr>
      <dsp:style>
        <a:lnRef idx="2">
          <a:scrgbClr r="0" g="0" b="0"/>
        </a:lnRef>
        <a:fillRef idx="1">
          <a:scrgbClr r="0" g="0" b="0"/>
        </a:fillRef>
        <a:effectRef idx="0">
          <a:scrgbClr r="0" g="0" b="0"/>
        </a:effectRef>
        <a:fontRef idx="minor"/>
      </dsp:style>
    </dsp:sp>
    <dsp:sp modelId="{34D9A87A-E872-6046-A9E9-7445F909A05A}">
      <dsp:nvSpPr>
        <dsp:cNvPr id="0" name=""/>
        <dsp:cNvSpPr/>
      </dsp:nvSpPr>
      <dsp:spPr>
        <a:xfrm rot="8100000">
          <a:off x="66922" y="501406"/>
          <a:ext cx="319993" cy="319993"/>
        </a:xfrm>
        <a:prstGeom prst="teardrop">
          <a:avLst>
            <a:gd name="adj" fmla="val 115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830C6499-A771-B140-B939-62C53E0BD8E6}">
      <dsp:nvSpPr>
        <dsp:cNvPr id="0" name=""/>
        <dsp:cNvSpPr/>
      </dsp:nvSpPr>
      <dsp:spPr>
        <a:xfrm>
          <a:off x="102470" y="536955"/>
          <a:ext cx="248896" cy="248896"/>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893B7DAE-3AB2-3243-A4ED-62B775B5BC96}">
      <dsp:nvSpPr>
        <dsp:cNvPr id="0" name=""/>
        <dsp:cNvSpPr/>
      </dsp:nvSpPr>
      <dsp:spPr>
        <a:xfrm>
          <a:off x="453188" y="887672"/>
          <a:ext cx="2916487" cy="12879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5250" rIns="95250" bIns="142875" numCol="1" spcCol="1270" anchor="t" anchorCtr="0">
          <a:noAutofit/>
        </a:bodyPr>
        <a:lstStyle/>
        <a:p>
          <a:pPr marL="0" lvl="0" indent="0" algn="l" defTabSz="666750">
            <a:lnSpc>
              <a:spcPct val="90000"/>
            </a:lnSpc>
            <a:spcBef>
              <a:spcPct val="0"/>
            </a:spcBef>
            <a:spcAft>
              <a:spcPct val="35000"/>
            </a:spcAft>
            <a:buNone/>
          </a:pPr>
          <a:r>
            <a:rPr lang="en-US" sz="1500" kern="1200"/>
            <a:t>Nominations are accepted by NESA  </a:t>
          </a:r>
        </a:p>
      </dsp:txBody>
      <dsp:txXfrm>
        <a:off x="453188" y="887672"/>
        <a:ext cx="2916487" cy="1287996"/>
      </dsp:txXfrm>
    </dsp:sp>
    <dsp:sp modelId="{324B0BD1-450C-0F42-B59D-0FA70CE654DF}">
      <dsp:nvSpPr>
        <dsp:cNvPr id="0" name=""/>
        <dsp:cNvSpPr/>
      </dsp:nvSpPr>
      <dsp:spPr>
        <a:xfrm>
          <a:off x="453188" y="435133"/>
          <a:ext cx="2916487" cy="4525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7000" bIns="0" numCol="1" spcCol="1270" anchor="ctr" anchorCtr="0">
          <a:noAutofit/>
        </a:bodyPr>
        <a:lstStyle/>
        <a:p>
          <a:pPr marL="0" lvl="0" indent="0" algn="l" defTabSz="889000">
            <a:lnSpc>
              <a:spcPct val="90000"/>
            </a:lnSpc>
            <a:spcBef>
              <a:spcPct val="0"/>
            </a:spcBef>
            <a:spcAft>
              <a:spcPct val="35000"/>
            </a:spcAft>
            <a:buNone/>
            <a:defRPr b="1"/>
          </a:pPr>
          <a:r>
            <a:rPr lang="en-US" sz="2000" kern="1200" dirty="0">
              <a:solidFill>
                <a:srgbClr val="CE1126"/>
              </a:solidFill>
            </a:rPr>
            <a:t>1 Apr. – 31 July</a:t>
          </a:r>
        </a:p>
      </dsp:txBody>
      <dsp:txXfrm>
        <a:off x="453188" y="435133"/>
        <a:ext cx="2916487" cy="452539"/>
      </dsp:txXfrm>
    </dsp:sp>
    <dsp:sp modelId="{C835BCE0-1C01-B447-991E-D350986EA627}">
      <dsp:nvSpPr>
        <dsp:cNvPr id="0" name=""/>
        <dsp:cNvSpPr/>
      </dsp:nvSpPr>
      <dsp:spPr>
        <a:xfrm>
          <a:off x="226918" y="887672"/>
          <a:ext cx="0" cy="1287996"/>
        </a:xfrm>
        <a:prstGeom prst="line">
          <a:avLst/>
        </a:prstGeom>
        <a:noFill/>
        <a:ln w="1270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2BD9472F-7481-6B49-8883-ED31E7544B0B}">
      <dsp:nvSpPr>
        <dsp:cNvPr id="0" name=""/>
        <dsp:cNvSpPr/>
      </dsp:nvSpPr>
      <dsp:spPr>
        <a:xfrm>
          <a:off x="185317" y="2134940"/>
          <a:ext cx="81457" cy="81457"/>
        </a:xfrm>
        <a:prstGeom prst="ellipse">
          <a:avLst/>
        </a:prstGeom>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AC57BAC6-A365-884C-B9A1-29598EEDFA2B}">
      <dsp:nvSpPr>
        <dsp:cNvPr id="0" name=""/>
        <dsp:cNvSpPr/>
      </dsp:nvSpPr>
      <dsp:spPr>
        <a:xfrm rot="18900000">
          <a:off x="1817037" y="3529937"/>
          <a:ext cx="319993" cy="319993"/>
        </a:xfrm>
        <a:prstGeom prst="teardrop">
          <a:avLst>
            <a:gd name="adj" fmla="val 115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397837A0-F4D2-B04C-B568-BC8D0CF4D325}">
      <dsp:nvSpPr>
        <dsp:cNvPr id="0" name=""/>
        <dsp:cNvSpPr/>
      </dsp:nvSpPr>
      <dsp:spPr>
        <a:xfrm>
          <a:off x="1852585" y="3565486"/>
          <a:ext cx="248896" cy="248896"/>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D8EC58EA-9263-044E-A9D1-E54E84FAFDED}">
      <dsp:nvSpPr>
        <dsp:cNvPr id="0" name=""/>
        <dsp:cNvSpPr/>
      </dsp:nvSpPr>
      <dsp:spPr>
        <a:xfrm>
          <a:off x="2203303" y="2175669"/>
          <a:ext cx="2916487" cy="12879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42875" rIns="0" bIns="95250" numCol="1" spcCol="1270" anchor="b" anchorCtr="0">
          <a:noAutofit/>
        </a:bodyPr>
        <a:lstStyle/>
        <a:p>
          <a:pPr marL="0" lvl="0" indent="0" algn="l" defTabSz="666750">
            <a:lnSpc>
              <a:spcPct val="90000"/>
            </a:lnSpc>
            <a:spcBef>
              <a:spcPct val="0"/>
            </a:spcBef>
            <a:spcAft>
              <a:spcPct val="35000"/>
            </a:spcAft>
            <a:buNone/>
          </a:pPr>
          <a:r>
            <a:rPr lang="en-US" sz="1500" kern="1200"/>
            <a:t>Internal committee review to confirm eligibility / Councils may be consulted about their nominations </a:t>
          </a:r>
        </a:p>
      </dsp:txBody>
      <dsp:txXfrm>
        <a:off x="2203303" y="2175669"/>
        <a:ext cx="2916487" cy="1287996"/>
      </dsp:txXfrm>
    </dsp:sp>
    <dsp:sp modelId="{5C5062C6-189A-0C46-8062-65A81F3E7FE7}">
      <dsp:nvSpPr>
        <dsp:cNvPr id="0" name=""/>
        <dsp:cNvSpPr/>
      </dsp:nvSpPr>
      <dsp:spPr>
        <a:xfrm>
          <a:off x="2203303" y="3463665"/>
          <a:ext cx="2916487" cy="4525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7000" bIns="0" numCol="1" spcCol="1270" anchor="ctr" anchorCtr="0">
          <a:noAutofit/>
        </a:bodyPr>
        <a:lstStyle/>
        <a:p>
          <a:pPr marL="0" lvl="0" indent="0" algn="l" defTabSz="889000">
            <a:lnSpc>
              <a:spcPct val="90000"/>
            </a:lnSpc>
            <a:spcBef>
              <a:spcPct val="0"/>
            </a:spcBef>
            <a:spcAft>
              <a:spcPct val="35000"/>
            </a:spcAft>
            <a:buNone/>
            <a:defRPr b="1"/>
          </a:pPr>
          <a:r>
            <a:rPr lang="en-US" sz="2000" kern="1200" dirty="0">
              <a:solidFill>
                <a:srgbClr val="CE1126"/>
              </a:solidFill>
            </a:rPr>
            <a:t>1 Aug. – 30 Sep.</a:t>
          </a:r>
        </a:p>
      </dsp:txBody>
      <dsp:txXfrm>
        <a:off x="2203303" y="3463665"/>
        <a:ext cx="2916487" cy="452539"/>
      </dsp:txXfrm>
    </dsp:sp>
    <dsp:sp modelId="{CEBFE07F-D7BA-CF44-91CE-23D4B8D0743C}">
      <dsp:nvSpPr>
        <dsp:cNvPr id="0" name=""/>
        <dsp:cNvSpPr/>
      </dsp:nvSpPr>
      <dsp:spPr>
        <a:xfrm>
          <a:off x="1977034" y="2175669"/>
          <a:ext cx="0" cy="1287996"/>
        </a:xfrm>
        <a:prstGeom prst="line">
          <a:avLst/>
        </a:prstGeom>
        <a:noFill/>
        <a:ln w="1270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A0A77B4F-45FA-0D44-826A-C81FC88AB67C}">
      <dsp:nvSpPr>
        <dsp:cNvPr id="0" name=""/>
        <dsp:cNvSpPr/>
      </dsp:nvSpPr>
      <dsp:spPr>
        <a:xfrm>
          <a:off x="1935432" y="2134940"/>
          <a:ext cx="81457" cy="81457"/>
        </a:xfrm>
        <a:prstGeom prst="ellipse">
          <a:avLst/>
        </a:prstGeom>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F3457773-A231-2746-88D3-0E2F715B59EC}">
      <dsp:nvSpPr>
        <dsp:cNvPr id="0" name=""/>
        <dsp:cNvSpPr/>
      </dsp:nvSpPr>
      <dsp:spPr>
        <a:xfrm rot="8100000">
          <a:off x="3567152" y="501406"/>
          <a:ext cx="319993" cy="319993"/>
        </a:xfrm>
        <a:prstGeom prst="teardrop">
          <a:avLst>
            <a:gd name="adj" fmla="val 115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45B17828-7537-604C-B9D1-C52ACE1A403B}">
      <dsp:nvSpPr>
        <dsp:cNvPr id="0" name=""/>
        <dsp:cNvSpPr/>
      </dsp:nvSpPr>
      <dsp:spPr>
        <a:xfrm>
          <a:off x="3602701" y="536955"/>
          <a:ext cx="248896" cy="248896"/>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C5B8FA94-079C-C646-AD95-7973FF5F6F88}">
      <dsp:nvSpPr>
        <dsp:cNvPr id="0" name=""/>
        <dsp:cNvSpPr/>
      </dsp:nvSpPr>
      <dsp:spPr>
        <a:xfrm>
          <a:off x="3953419" y="887672"/>
          <a:ext cx="2916487" cy="12879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5250" rIns="95250" bIns="142875" numCol="1" spcCol="1270" anchor="t" anchorCtr="0">
          <a:noAutofit/>
        </a:bodyPr>
        <a:lstStyle/>
        <a:p>
          <a:pPr marL="0" lvl="0" indent="0" algn="l" defTabSz="666750">
            <a:lnSpc>
              <a:spcPct val="90000"/>
            </a:lnSpc>
            <a:spcBef>
              <a:spcPct val="0"/>
            </a:spcBef>
            <a:spcAft>
              <a:spcPct val="35000"/>
            </a:spcAft>
            <a:buNone/>
          </a:pPr>
          <a:r>
            <a:rPr lang="en-US" sz="1500" kern="1200"/>
            <a:t>Committee reviews and votes on nominations </a:t>
          </a:r>
        </a:p>
      </dsp:txBody>
      <dsp:txXfrm>
        <a:off x="3953419" y="887672"/>
        <a:ext cx="2916487" cy="1287996"/>
      </dsp:txXfrm>
    </dsp:sp>
    <dsp:sp modelId="{04627080-225D-0C44-ADA1-9C49F4121814}">
      <dsp:nvSpPr>
        <dsp:cNvPr id="0" name=""/>
        <dsp:cNvSpPr/>
      </dsp:nvSpPr>
      <dsp:spPr>
        <a:xfrm>
          <a:off x="3953419" y="435133"/>
          <a:ext cx="2916487" cy="4525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7000" bIns="0" numCol="1" spcCol="1270" anchor="ctr" anchorCtr="0">
          <a:noAutofit/>
        </a:bodyPr>
        <a:lstStyle/>
        <a:p>
          <a:pPr marL="0" lvl="0" indent="0" algn="l" defTabSz="889000">
            <a:lnSpc>
              <a:spcPct val="90000"/>
            </a:lnSpc>
            <a:spcBef>
              <a:spcPct val="0"/>
            </a:spcBef>
            <a:spcAft>
              <a:spcPct val="35000"/>
            </a:spcAft>
            <a:buNone/>
            <a:defRPr b="1"/>
          </a:pPr>
          <a:r>
            <a:rPr lang="en-US" sz="2000" kern="1200" dirty="0">
              <a:solidFill>
                <a:srgbClr val="CE1126"/>
              </a:solidFill>
            </a:rPr>
            <a:t>1 Oct. – 30 Nov.</a:t>
          </a:r>
        </a:p>
      </dsp:txBody>
      <dsp:txXfrm>
        <a:off x="3953419" y="435133"/>
        <a:ext cx="2916487" cy="452539"/>
      </dsp:txXfrm>
    </dsp:sp>
    <dsp:sp modelId="{436018BB-7BD3-7B42-83A3-E96E4FFD3D0E}">
      <dsp:nvSpPr>
        <dsp:cNvPr id="0" name=""/>
        <dsp:cNvSpPr/>
      </dsp:nvSpPr>
      <dsp:spPr>
        <a:xfrm>
          <a:off x="3727149" y="887672"/>
          <a:ext cx="0" cy="1287996"/>
        </a:xfrm>
        <a:prstGeom prst="line">
          <a:avLst/>
        </a:prstGeom>
        <a:noFill/>
        <a:ln w="1270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D7D40D69-CB40-7A40-ABD1-E621C6B8ABA5}">
      <dsp:nvSpPr>
        <dsp:cNvPr id="0" name=""/>
        <dsp:cNvSpPr/>
      </dsp:nvSpPr>
      <dsp:spPr>
        <a:xfrm>
          <a:off x="3685547" y="2134940"/>
          <a:ext cx="81457" cy="81457"/>
        </a:xfrm>
        <a:prstGeom prst="ellipse">
          <a:avLst/>
        </a:prstGeom>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3D8A869B-D276-1D4A-9174-E37542D4BDA6}">
      <dsp:nvSpPr>
        <dsp:cNvPr id="0" name=""/>
        <dsp:cNvSpPr/>
      </dsp:nvSpPr>
      <dsp:spPr>
        <a:xfrm rot="18900000">
          <a:off x="5317268" y="3529937"/>
          <a:ext cx="319993" cy="319993"/>
        </a:xfrm>
        <a:prstGeom prst="teardrop">
          <a:avLst>
            <a:gd name="adj" fmla="val 115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13FED444-ECEA-A342-892F-A95CB77C4DDF}">
      <dsp:nvSpPr>
        <dsp:cNvPr id="0" name=""/>
        <dsp:cNvSpPr/>
      </dsp:nvSpPr>
      <dsp:spPr>
        <a:xfrm>
          <a:off x="5352816" y="3565486"/>
          <a:ext cx="248896" cy="248896"/>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87F3FEF1-5BAD-A746-9F3B-71A2D77A9023}">
      <dsp:nvSpPr>
        <dsp:cNvPr id="0" name=""/>
        <dsp:cNvSpPr/>
      </dsp:nvSpPr>
      <dsp:spPr>
        <a:xfrm>
          <a:off x="5703534" y="2175669"/>
          <a:ext cx="2916487" cy="12879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42875" rIns="0" bIns="95250" numCol="1" spcCol="1270" anchor="b" anchorCtr="0">
          <a:noAutofit/>
        </a:bodyPr>
        <a:lstStyle/>
        <a:p>
          <a:pPr marL="0" lvl="0" indent="0" algn="l" defTabSz="666750">
            <a:lnSpc>
              <a:spcPct val="90000"/>
            </a:lnSpc>
            <a:spcBef>
              <a:spcPct val="0"/>
            </a:spcBef>
            <a:spcAft>
              <a:spcPct val="35000"/>
            </a:spcAft>
            <a:buNone/>
          </a:pPr>
          <a:r>
            <a:rPr lang="en-US" sz="1500" kern="1200" dirty="0"/>
            <a:t>Council notified of voting results / communications and media plans created</a:t>
          </a:r>
        </a:p>
      </dsp:txBody>
      <dsp:txXfrm>
        <a:off x="5703534" y="2175669"/>
        <a:ext cx="2916487" cy="1287996"/>
      </dsp:txXfrm>
    </dsp:sp>
    <dsp:sp modelId="{655D980A-2F7C-4C4F-9C74-AFAC4988FA04}">
      <dsp:nvSpPr>
        <dsp:cNvPr id="0" name=""/>
        <dsp:cNvSpPr/>
      </dsp:nvSpPr>
      <dsp:spPr>
        <a:xfrm>
          <a:off x="5703534" y="3463665"/>
          <a:ext cx="2916487" cy="4525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7000" bIns="0" numCol="1" spcCol="1270" anchor="ctr" anchorCtr="0">
          <a:noAutofit/>
        </a:bodyPr>
        <a:lstStyle/>
        <a:p>
          <a:pPr marL="0" lvl="0" indent="0" algn="l" defTabSz="889000">
            <a:lnSpc>
              <a:spcPct val="90000"/>
            </a:lnSpc>
            <a:spcBef>
              <a:spcPct val="0"/>
            </a:spcBef>
            <a:spcAft>
              <a:spcPct val="35000"/>
            </a:spcAft>
            <a:buNone/>
            <a:defRPr b="1"/>
          </a:pPr>
          <a:r>
            <a:rPr lang="en-US" sz="2000" kern="1200" dirty="0">
              <a:solidFill>
                <a:srgbClr val="CE1126"/>
              </a:solidFill>
            </a:rPr>
            <a:t>1 - 9 Dec.</a:t>
          </a:r>
        </a:p>
      </dsp:txBody>
      <dsp:txXfrm>
        <a:off x="5703534" y="3463665"/>
        <a:ext cx="2916487" cy="452539"/>
      </dsp:txXfrm>
    </dsp:sp>
    <dsp:sp modelId="{09816679-4019-1D47-89B4-6F8F30C177A8}">
      <dsp:nvSpPr>
        <dsp:cNvPr id="0" name=""/>
        <dsp:cNvSpPr/>
      </dsp:nvSpPr>
      <dsp:spPr>
        <a:xfrm>
          <a:off x="5477264" y="2175669"/>
          <a:ext cx="0" cy="1287996"/>
        </a:xfrm>
        <a:prstGeom prst="line">
          <a:avLst/>
        </a:prstGeom>
        <a:noFill/>
        <a:ln w="1270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BFE694E3-9C6B-1D4F-9982-9C6187E4CA72}">
      <dsp:nvSpPr>
        <dsp:cNvPr id="0" name=""/>
        <dsp:cNvSpPr/>
      </dsp:nvSpPr>
      <dsp:spPr>
        <a:xfrm>
          <a:off x="5435663" y="2134940"/>
          <a:ext cx="81457" cy="81457"/>
        </a:xfrm>
        <a:prstGeom prst="ellipse">
          <a:avLst/>
        </a:prstGeom>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5F5A183F-4D39-6143-B48E-04CD4973BC85}">
      <dsp:nvSpPr>
        <dsp:cNvPr id="0" name=""/>
        <dsp:cNvSpPr/>
      </dsp:nvSpPr>
      <dsp:spPr>
        <a:xfrm rot="8100000">
          <a:off x="7067383" y="501406"/>
          <a:ext cx="319993" cy="319993"/>
        </a:xfrm>
        <a:prstGeom prst="teardrop">
          <a:avLst>
            <a:gd name="adj" fmla="val 115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F40FE82F-5049-B749-852D-E8F3C8FA7206}">
      <dsp:nvSpPr>
        <dsp:cNvPr id="0" name=""/>
        <dsp:cNvSpPr/>
      </dsp:nvSpPr>
      <dsp:spPr>
        <a:xfrm>
          <a:off x="7102931" y="536955"/>
          <a:ext cx="248896" cy="248896"/>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B9A4A3CD-6C09-B84E-B1F1-A7AE8CEDBE10}">
      <dsp:nvSpPr>
        <dsp:cNvPr id="0" name=""/>
        <dsp:cNvSpPr/>
      </dsp:nvSpPr>
      <dsp:spPr>
        <a:xfrm>
          <a:off x="7453649" y="887672"/>
          <a:ext cx="2916487" cy="12879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5250" rIns="95250" bIns="142875" numCol="1" spcCol="1270" anchor="t" anchorCtr="0">
          <a:noAutofit/>
        </a:bodyPr>
        <a:lstStyle/>
        <a:p>
          <a:pPr marL="0" lvl="0" indent="0" algn="l" defTabSz="666750">
            <a:lnSpc>
              <a:spcPct val="90000"/>
            </a:lnSpc>
            <a:spcBef>
              <a:spcPct val="0"/>
            </a:spcBef>
            <a:spcAft>
              <a:spcPct val="35000"/>
            </a:spcAft>
            <a:buNone/>
          </a:pPr>
          <a:r>
            <a:rPr lang="en-US" sz="1500" kern="1200" dirty="0"/>
            <a:t>Current year DESA Class is announced / DESA presentations are then scheduled for the next calendar year </a:t>
          </a:r>
        </a:p>
      </dsp:txBody>
      <dsp:txXfrm>
        <a:off x="7453649" y="887672"/>
        <a:ext cx="2916487" cy="1287996"/>
      </dsp:txXfrm>
    </dsp:sp>
    <dsp:sp modelId="{27AF8367-1818-3C45-9CC0-E891AA6678F4}">
      <dsp:nvSpPr>
        <dsp:cNvPr id="0" name=""/>
        <dsp:cNvSpPr/>
      </dsp:nvSpPr>
      <dsp:spPr>
        <a:xfrm>
          <a:off x="7453649" y="435133"/>
          <a:ext cx="2916487" cy="4525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7000" bIns="0" numCol="1" spcCol="1270" anchor="ctr" anchorCtr="0">
          <a:noAutofit/>
        </a:bodyPr>
        <a:lstStyle/>
        <a:p>
          <a:pPr marL="0" lvl="0" indent="0" algn="l" defTabSz="889000">
            <a:lnSpc>
              <a:spcPct val="90000"/>
            </a:lnSpc>
            <a:spcBef>
              <a:spcPct val="0"/>
            </a:spcBef>
            <a:spcAft>
              <a:spcPct val="35000"/>
            </a:spcAft>
            <a:buNone/>
            <a:defRPr b="1"/>
          </a:pPr>
          <a:r>
            <a:rPr lang="en-US" sz="2000" kern="1200" dirty="0">
              <a:solidFill>
                <a:srgbClr val="CE1126"/>
              </a:solidFill>
            </a:rPr>
            <a:t>10 - 14 Dec.</a:t>
          </a:r>
        </a:p>
      </dsp:txBody>
      <dsp:txXfrm>
        <a:off x="7453649" y="435133"/>
        <a:ext cx="2916487" cy="452539"/>
      </dsp:txXfrm>
    </dsp:sp>
    <dsp:sp modelId="{3D88A6ED-C0CE-684C-8998-2F68B341CD4E}">
      <dsp:nvSpPr>
        <dsp:cNvPr id="0" name=""/>
        <dsp:cNvSpPr/>
      </dsp:nvSpPr>
      <dsp:spPr>
        <a:xfrm>
          <a:off x="7227380" y="887672"/>
          <a:ext cx="0" cy="1287996"/>
        </a:xfrm>
        <a:prstGeom prst="line">
          <a:avLst/>
        </a:prstGeom>
        <a:noFill/>
        <a:ln w="1270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A2564E44-28EE-2F44-8395-7327D6C8DC62}">
      <dsp:nvSpPr>
        <dsp:cNvPr id="0" name=""/>
        <dsp:cNvSpPr/>
      </dsp:nvSpPr>
      <dsp:spPr>
        <a:xfrm>
          <a:off x="7185778" y="2134940"/>
          <a:ext cx="81457" cy="81457"/>
        </a:xfrm>
        <a:prstGeom prst="ellipse">
          <a:avLst/>
        </a:prstGeom>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17/3/layout/DropPinTimeline">
  <dgm:title val="Drop Pin Timeline"/>
  <dgm:desc val="Use to show a list of events in chronological order. An invisible box next to the pin contains the date and the description is immediately below. It can display a medium amount of text and medium length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fact="0.8"/>
      <dgm:constr type="ctrY" for="ch" forName="nodes" refType="h" fact="0.5"/>
    </dgm:constrLst>
    <dgm:layoutNode name="divider" styleLbl="fgAcc1">
      <dgm:alg type="sp"/>
      <dgm:choose name="ArrowShape">
        <dgm:if name="ArrowShapeLTR" func="var" arg="dir" op="equ" val="norm">
          <dgm:shape xmlns:r="http://schemas.openxmlformats.org/officeDocument/2006/relationships" type="line" r:blip="" zOrderOff="-1">
            <dgm:adjLst/>
            <dgm:extLst>
              <a:ext uri="{B698B0E9-8C71-41B9-8309-B3DCBF30829C}">
                <dgm1612:spPr xmlns:dgm1612="http://schemas.microsoft.com/office/drawing/2016/12/diagram">
                  <a:ln w="19050">
                    <a:solidFill>
                      <a:srgbClr val="000000"/>
                    </a:solidFill>
                    <a:tailEnd type="triangle" w="lg" len="lg"/>
                  </a:ln>
                </dgm1612:spPr>
              </a:ext>
            </dgm:extLst>
          </dgm:shape>
        </dgm:if>
        <dgm:else name="ArrowShapeRTL">
          <dgm:shape xmlns:r="http://schemas.openxmlformats.org/officeDocument/2006/relationships" type="line" r:blip="" zOrderOff="-1">
            <dgm:adjLst/>
            <dgm:extLst>
              <a:ext uri="{B698B0E9-8C71-41B9-8309-B3DCBF30829C}">
                <dgm1612:spPr xmlns:dgm1612="http://schemas.microsoft.com/office/drawing/2016/12/diagram">
                  <a:ln>
                    <a:solidFill>
                      <a:srgbClr val="000000"/>
                    </a:solidFill>
                    <a:headEnd type="triangle" w="lg" len="lg"/>
                  </a:ln>
                </dgm1612:spPr>
              </a:ext>
            </dgm:extLst>
          </dgm:shape>
        </dgm:else>
      </dgm:choos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 type="primFontSz" for="des" forName="L1TextContainer1" val="20"/>
        <dgm:constr type="primFontSz" for="des" forName="L2TextContainer1" refType="primFontSz" refFor="des" refForName="L1TextContainer1" op="equ" fact="0.75"/>
        <dgm:constr type="w" for="ch" forName="composite1" refType="w"/>
        <dgm:constr type="h" for="ch" forName="composite1" refType="h"/>
        <dgm:constr type="w" for="ch" forName="spaceBetweenRectangles1" refType="w" refFor="ch" refForName="composite1" fact="0.28"/>
        <dgm:constr type="primFontSz" for="des" forName="L1TextContainer1" op="equ"/>
        <dgm:constr type="primFontSz" for="des" forName="L2TextContainer1" op="equ"/>
      </dgm:constrLst>
      <dgm:choose name="LayoutBasedOnCountOfNodes">
        <dgm:if name="LessThanOrEqualToTwoNodes" axis="ch" ptType="node" func="cnt" op="lte" val="2">
          <dgm:forEach name="nodesForEach1" axis="ch" ptType="node">
            <dgm:layoutNode name="composite1">
              <dgm:alg type="composite"/>
              <dgm:shape xmlns:r="http://schemas.openxmlformats.org/officeDocument/2006/relationships" r:blip="">
                <dgm:adjLst/>
              </dgm:shape>
              <dgm:choose name="CaseForLayoutDirection1">
                <dgm:if name="CaseForLayoutDirectionLTR1" func="var" arg="dir" op="equ" val="norm">
                  <dgm:choose name="CaseForPlacingNodesAboveAndBelowDividerLTR1">
                    <dgm:if name="CaseForPlacingNodeAboveDividerLTR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LTR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if>
                <dgm:else name="CaseForLayoutDirectionRTL1">
                  <dgm:choose name="CaseForPlacingNodesAboveAndBelowDividerRTL1">
                    <dgm:if name="CaseForPlacingNodeAboveDividerRTL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RT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else>
              </dgm:choose>
              <dgm:layoutNode name="ConnectorPoint1" styleLbl="lnNode1" moveWith="ConnectLine1">
                <dgm:alg type="sp"/>
                <dgm:shape xmlns:r="http://schemas.openxmlformats.org/officeDocument/2006/relationships" type="ellipse" r:blip="" zOrderOff="10">
                  <dgm:adjLst/>
                </dgm:shape>
                <dgm:presOf/>
                <dgm:constrLst>
                  <dgm:constr type="w" refType="h" op="equ"/>
                </dgm:constrLst>
              </dgm:layoutNode>
              <dgm:layoutNode name="DropPinPlaceHolder1">
                <dgm:alg type="composite"/>
                <dgm:shape xmlns:r="http://schemas.openxmlformats.org/officeDocument/2006/relationships" r:blip="">
                  <dgm:adjLst/>
                </dgm:shape>
                <dgm:constrLst>
                  <dgm:constr type="w" for="ch" forName="DropPin1" refType="w"/>
                  <dgm:constr type="h" for="ch" forName="DropPin1" refType="h"/>
                  <dgm:constr type="ctrX" for="ch" forName="DropPin1" refType="w" fact="0.5"/>
                  <dgm:constr type="ctrY" for="ch" forName="DropPin1" refType="h" fact="0.5"/>
                  <dgm:constr type="w" for="ch" forName="Ellipse1" refType="w" refFor="ch" refForName="DropPin1" fact="0.55"/>
                  <dgm:constr type="h" for="ch" forName="Ellipse1" refType="w" refFor="ch" refForName="DropPin1" fact="0.55"/>
                  <dgm:constr type="ctrX" for="ch" forName="Ellipse1" refType="ctrX" refFor="ch" refForName="DropPin1"/>
                  <dgm:constr type="ctrY" for="ch" forName="Ellipse1" refType="ctrY" refFor="ch" refForName="DropPin1"/>
                </dgm:constrLst>
                <dgm:layoutNode name="DropPin1" styleLbl="alignNode1">
                  <dgm:alg type="sp"/>
                  <dgm:choose name="CaseForPlacingTearDropAboveAndBelowDivider1">
                    <dgm:if name="CaseForPlacingTearDropAboveDivider1" axis="self" ptType="node" func="posOdd" op="equ" val="1">
                      <dgm:shape xmlns:r="http://schemas.openxmlformats.org/officeDocument/2006/relationships" rot="135" type="teardrop" r:blip="">
                        <dgm:adjLst>
                          <dgm:adj idx="1" val="1.15"/>
                        </dgm:adjLst>
                      </dgm:shape>
                    </dgm:if>
                    <dgm:else name="CaseForPlacingTearDropBelowDivider1">
                      <dgm:shape xmlns:r="http://schemas.openxmlformats.org/officeDocument/2006/relationships" rot="-45" type="teardrop" r:blip="">
                        <dgm:adjLst>
                          <dgm:adj idx="1" val="1.15"/>
                        </dgm:adjLst>
                      </dgm:shape>
                    </dgm:else>
                  </dgm:choose>
                  <dgm:presOf/>
                  <dgm:constrLst/>
                </dgm:layoutNode>
                <dgm:layoutNode name="Ellipse1" styleLbl="fgAcc1" moveWith="DropPin1">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1" styleLbl="revTx" moveWith="L1TextContainer">
                <dgm:varLst>
                  <dgm:bulletEnabled val="1"/>
                </dgm:varLst>
                <dgm:choose name="casesForTxtDirLogic1">
                  <dgm:if name="Name771"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dgm:constr type="tMarg" refType="primFontSz" fact="0.5"/>
                      <dgm:constr type="bMarg" refType="primFontSz" fact="0.75"/>
                    </dgm:constrLst>
                  </dgm:if>
                  <dgm:else name="Name881">
                    <dgm:alg type="tx">
                      <dgm:param type="txAnchorVert" val="b"/>
                      <dgm:param type="parTxLTRAlign" val="l"/>
                      <dgm:param type="parTxRTLAlign" val="l"/>
                      <dgm:param type="txAnchorVertCh" val="b"/>
                      <dgm:param type="shpTxRTLAlignCh" val="l"/>
                      <dgm:param type="shpTxLTRAlignCh" val="l"/>
                    </dgm:alg>
                    <dgm:constrLst>
                      <dgm:constr type="lMarg"/>
                      <dgm:constr type="rMarg" refType="primFontSz" fact="0.5"/>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1"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1" styleLbl="sibTrans1D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EmptyPlaceHolder1">
                <dgm:alg type="sp"/>
                <dgm:shape xmlns:r="http://schemas.openxmlformats.org/officeDocument/2006/relationships" r:blip="">
                  <dgm:adjLst/>
                </dgm:shape>
                <dgm:presOf/>
                <dgm:constrLst/>
              </dgm:layoutNode>
            </dgm:layoutNode>
            <dgm:forEach name="Name281" axis="followSib" ptType="sibTrans" cnt="1">
              <dgm:layoutNode name="spaceBetweenRectangles1">
                <dgm:alg type="sp"/>
                <dgm:shape xmlns:r="http://schemas.openxmlformats.org/officeDocument/2006/relationships" r:blip="">
                  <dgm:adjLst/>
                </dgm:shape>
                <dgm:presOf/>
                <dgm:constrLst/>
                <dgm:ruleLst/>
              </dgm:layoutNode>
            </dgm:forEach>
          </dgm:forEach>
        </dgm:if>
        <dgm:else name="MoreThanTwoNodes">
          <dgm:forEach name="nodesForEach" axis="ch" ptType="node">
            <dgm:layoutNode name="composite">
              <dgm:alg type="composite"/>
              <dgm:shape xmlns:r="http://schemas.openxmlformats.org/officeDocument/2006/relationships" r:blip="">
                <dgm:adjLst/>
              </dgm:shape>
              <dgm:choose name="CaseForLayoutDirection">
                <dgm:if name="CaseForLayoutDirectionLTR" func="var" arg="dir" op="equ" val="norm">
                  <dgm:choose name="CaseForPlacingNodesAboveAndBelowDividerLTR">
                    <dgm:if name="CaseForPlacingNodeAboveDividerLTR"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LTR">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if>
                <dgm:else name="CaseForLayoutDirectionRTL">
                  <dgm:choose name="CaseForPlacingNodesAboveAndBelowDividerRTL">
                    <dgm:if name="CaseForPlacingNodeAboveDividerRTL"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RTL">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else>
              </dgm:choose>
              <dgm:layoutNode name="ConnectorPoint" styleLbl="lnNode1" moveWith="ConnectLine">
                <dgm:alg type="sp"/>
                <dgm:shape xmlns:r="http://schemas.openxmlformats.org/officeDocument/2006/relationships" type="ellipse" r:blip="" zOrderOff="10">
                  <dgm:adjLst/>
                  <dgm:extLst>
                    <a:ext uri="{B698B0E9-8C71-41B9-8309-B3DCBF30829C}">
                      <dgm1612:spPr xmlns:dgm1612="http://schemas.microsoft.com/office/drawing/2016/12/diagram">
                        <a:ln w="6350"/>
                      </dgm1612:spPr>
                    </a:ext>
                  </dgm:extLst>
                </dgm:shape>
                <dgm:presOf/>
                <dgm:constrLst>
                  <dgm:constr type="w" refType="h" op="equ"/>
                </dgm:constrLst>
              </dgm:layoutNode>
              <dgm:layoutNode name="DropPinPlaceHolder">
                <dgm:alg type="composite"/>
                <dgm:shape xmlns:r="http://schemas.openxmlformats.org/officeDocument/2006/relationships" r:blip="">
                  <dgm:adjLst/>
                </dgm:shape>
                <dgm:constrLst>
                  <dgm:constr type="w" for="ch" forName="DropPin" refType="w"/>
                  <dgm:constr type="h" for="ch" forName="DropPin" refType="h"/>
                  <dgm:constr type="ctrX" for="ch" forName="DropPin" refType="w" fact="0.5"/>
                  <dgm:constr type="ctrY" for="ch" forName="DropPin" refType="h" fact="0.5"/>
                  <dgm:constr type="w" for="ch" forName="Ellipse" refType="w" refFor="ch" refForName="DropPin" fact="0.55"/>
                  <dgm:constr type="h" for="ch" forName="Ellipse" refType="w" refFor="ch" refForName="DropPin" fact="0.55"/>
                  <dgm:constr type="ctrX" for="ch" forName="Ellipse" refType="ctrX" refFor="ch" refForName="DropPin"/>
                  <dgm:constr type="ctrY" for="ch" forName="Ellipse" refType="ctrY" refFor="ch" refForName="DropPin"/>
                </dgm:constrLst>
                <dgm:layoutNode name="DropPin" styleLbl="alignNode1">
                  <dgm:alg type="sp"/>
                  <dgm:choose name="CaseForPlacingTearDropAboveAndBelowDivider">
                    <dgm:if name="CaseForPlacingTearDropAboveDivider" axis="self" ptType="node" func="posOdd" op="equ" val="1">
                      <dgm:shape xmlns:r="http://schemas.openxmlformats.org/officeDocument/2006/relationships" rot="135" type="teardrop" r:blip="">
                        <dgm:adjLst>
                          <dgm:adj idx="1" val="1.15"/>
                        </dgm:adjLst>
                      </dgm:shape>
                    </dgm:if>
                    <dgm:else name="CaseForPlacingTearDropBelowDivider">
                      <dgm:shape xmlns:r="http://schemas.openxmlformats.org/officeDocument/2006/relationships" rot="-45" type="teardrop" r:blip="">
                        <dgm:adjLst>
                          <dgm:adj idx="1" val="1.15"/>
                        </dgm:adjLst>
                      </dgm:shape>
                    </dgm:else>
                  </dgm:choose>
                  <dgm:presOf/>
                  <dgm:constrLst/>
                </dgm:layoutNode>
                <dgm:layoutNode name="Ellipse" styleLbl="fgAcc1" moveWith="DropPin">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 styleLbl="revTx" moveWith="L1TextContainer">
                <dgm:varLst>
                  <dgm:bulletEnabled val="1"/>
                </dgm:varLst>
                <dgm:choose name="casesForTxtDirLogic">
                  <dgm:if name="Name77"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refType="primFontSz" fact="0.5"/>
                      <dgm:constr type="tMarg" refType="primFontSz" fact="0.5"/>
                      <dgm:constr type="bMarg" refType="primFontSz" fact="0.75"/>
                    </dgm:constrLst>
                  </dgm:if>
                  <dgm:else name="Name88">
                    <dgm:alg type="tx">
                      <dgm:param type="txAnchorVert" val="b"/>
                      <dgm:param type="parTxLTRAlign" val="l"/>
                      <dgm:param type="parTxRTLAlign" val="l"/>
                      <dgm:param type="txAnchorVertCh" val="b"/>
                      <dgm:param type="shpTxRTLAlignCh" val="l"/>
                      <dgm:param type="shpTxLTRAlignCh" val="l"/>
                    </dgm:alg>
                    <dgm:constrLst>
                      <dgm:constr type="lMarg"/>
                      <dgm:constr type="rMarg"/>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 styleLbl="sibTrans1D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else>
      </dgm:choose>
    </dgm:layoutNode>
  </dgm:layoutNode>
  <dgm:extLst>
    <a:ext uri="{68A01E43-0DF5-4B5B-8FA6-DAF915123BFB}">
      <dgm1612:lstStyle xmlns:dgm1612="http://schemas.microsoft.com/office/drawing/2016/12/diagram">
        <a:lvl1pPr>
          <a:defRPr b="1"/>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52CB28E-32E7-EBB1-120F-129064AD9F1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B60CD23E-98DC-B948-DE4D-76B49914ED5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BC43E90-A441-B44C-A4F9-D4F1061CFF39}" type="datetimeFigureOut">
              <a:rPr lang="en-US" smtClean="0"/>
              <a:t>1/14/25</a:t>
            </a:fld>
            <a:endParaRPr lang="en-US"/>
          </a:p>
        </p:txBody>
      </p:sp>
      <p:sp>
        <p:nvSpPr>
          <p:cNvPr id="4" name="Footer Placeholder 3">
            <a:extLst>
              <a:ext uri="{FF2B5EF4-FFF2-40B4-BE49-F238E27FC236}">
                <a16:creationId xmlns:a16="http://schemas.microsoft.com/office/drawing/2014/main" id="{C5F88F1F-E5D4-EAAC-319B-213FAA24614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0346655-A594-7BC1-6CF6-FF3E72DE812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C750DEE-7F2D-AB4F-B740-2131C44D0164}" type="slidenum">
              <a:rPr lang="en-US" smtClean="0"/>
              <a:t>‹#›</a:t>
            </a:fld>
            <a:endParaRPr lang="en-US"/>
          </a:p>
        </p:txBody>
      </p:sp>
    </p:spTree>
    <p:extLst>
      <p:ext uri="{BB962C8B-B14F-4D97-AF65-F5344CB8AC3E}">
        <p14:creationId xmlns:p14="http://schemas.microsoft.com/office/powerpoint/2010/main" val="20499214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A509433-8FC2-4E26-ADBE-E9ED89CCBB73}" type="datetimeFigureOut">
              <a:rPr lang="en-US" smtClean="0"/>
              <a:t>1/14/25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5D207B0-5271-4B48-8F11-F6D90584FECD}" type="slidenum">
              <a:rPr lang="en-US" smtClean="0"/>
              <a:t>‹#›</a:t>
            </a:fld>
            <a:endParaRPr lang="en-US"/>
          </a:p>
        </p:txBody>
      </p:sp>
    </p:spTree>
    <p:extLst>
      <p:ext uri="{BB962C8B-B14F-4D97-AF65-F5344CB8AC3E}">
        <p14:creationId xmlns:p14="http://schemas.microsoft.com/office/powerpoint/2010/main" val="3288975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nesa.org/awards-and-recognition/distinguished-eagle-scout-award/" TargetMode="External"/><Relationship Id="rId2" Type="http://schemas.openxmlformats.org/officeDocument/2006/relationships/slide" Target="../slides/slide17.xml"/><Relationship Id="rId1" Type="http://schemas.openxmlformats.org/officeDocument/2006/relationships/notesMaster" Target="../notesMasters/notesMaster1.xml"/><Relationship Id="rId4" Type="http://schemas.openxmlformats.org/officeDocument/2006/relationships/hyperlink" Target="https://nesa.org/about/contact-nesa/" TargetMode="Externa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donations.scouting.org/#/council/NCFD/appeal/584"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afternoon and welcome to our webinar on Alumni and NESA awards and recognition. We have quite a bit to cover and we will open it up for questions at the end or you can put them in the chat. We have members of our national staff on as well who can assist answering questions also. This presentation is being recorded and will be posted on the Alumni and the NESA websites in the next week or so. They are Scoutingalumni.org and NESA.org.</a:t>
            </a:r>
          </a:p>
        </p:txBody>
      </p:sp>
      <p:sp>
        <p:nvSpPr>
          <p:cNvPr id="4" name="Slide Number Placeholder 3"/>
          <p:cNvSpPr>
            <a:spLocks noGrp="1"/>
          </p:cNvSpPr>
          <p:nvPr>
            <p:ph type="sldNum" sz="quarter" idx="5"/>
          </p:nvPr>
        </p:nvSpPr>
        <p:spPr/>
        <p:txBody>
          <a:bodyPr/>
          <a:lstStyle/>
          <a:p>
            <a:fld id="{B5D207B0-5271-4B48-8F11-F6D90584FECD}" type="slidenum">
              <a:rPr lang="en-US" smtClean="0"/>
              <a:t>1</a:t>
            </a:fld>
            <a:endParaRPr lang="en-US"/>
          </a:p>
        </p:txBody>
      </p:sp>
    </p:spTree>
    <p:extLst>
      <p:ext uri="{BB962C8B-B14F-4D97-AF65-F5344CB8AC3E}">
        <p14:creationId xmlns:p14="http://schemas.microsoft.com/office/powerpoint/2010/main" val="322156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Distinguished and Outstanding Council award is presented to the council for their alumni efforts. Again, the first step is having a committee. There are a total of 10 requirements and depending on how many are completed determine the difference between Outstanding and Distinguished. 3 requirements are mandatory. Hold an Alumni centric event, collaborate in outreach with an alumni group whether that is NESA, OA, Wood badge or another. And you need to publish some sort of communication at least 6 times a year. </a:t>
            </a:r>
          </a:p>
        </p:txBody>
      </p:sp>
      <p:sp>
        <p:nvSpPr>
          <p:cNvPr id="4" name="Slide Number Placeholder 3"/>
          <p:cNvSpPr>
            <a:spLocks noGrp="1"/>
          </p:cNvSpPr>
          <p:nvPr>
            <p:ph type="sldNum" sz="quarter" idx="5"/>
          </p:nvPr>
        </p:nvSpPr>
        <p:spPr/>
        <p:txBody>
          <a:bodyPr/>
          <a:lstStyle/>
          <a:p>
            <a:fld id="{B5D207B0-5271-4B48-8F11-F6D90584FECD}" type="slidenum">
              <a:rPr lang="en-US" smtClean="0"/>
              <a:t>10</a:t>
            </a:fld>
            <a:endParaRPr lang="en-US"/>
          </a:p>
        </p:txBody>
      </p:sp>
    </p:spTree>
    <p:extLst>
      <p:ext uri="{BB962C8B-B14F-4D97-AF65-F5344CB8AC3E}">
        <p14:creationId xmlns:p14="http://schemas.microsoft.com/office/powerpoint/2010/main" val="2719052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Scouting Alumni Service Commemoration is not an award but is a recognition of years of service. This is similar to the service stars that you can receive. These are available at 3 levels. 25, 50, and 75.</a:t>
            </a:r>
          </a:p>
        </p:txBody>
      </p:sp>
      <p:sp>
        <p:nvSpPr>
          <p:cNvPr id="4" name="Slide Number Placeholder 3"/>
          <p:cNvSpPr>
            <a:spLocks noGrp="1"/>
          </p:cNvSpPr>
          <p:nvPr>
            <p:ph type="sldNum" sz="quarter" idx="5"/>
          </p:nvPr>
        </p:nvSpPr>
        <p:spPr/>
        <p:txBody>
          <a:bodyPr/>
          <a:lstStyle/>
          <a:p>
            <a:fld id="{B5D207B0-5271-4B48-8F11-F6D90584FECD}" type="slidenum">
              <a:rPr lang="en-US" smtClean="0"/>
              <a:t>11</a:t>
            </a:fld>
            <a:endParaRPr lang="en-US"/>
          </a:p>
        </p:txBody>
      </p:sp>
    </p:spTree>
    <p:extLst>
      <p:ext uri="{BB962C8B-B14F-4D97-AF65-F5344CB8AC3E}">
        <p14:creationId xmlns:p14="http://schemas.microsoft.com/office/powerpoint/2010/main" val="26939624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final Alumni award is the Council Distinguished Alumnus Award. It’s presented to a person, not necessarily registered in Scouting, in recognition of community impact using the skills learned from Scouting. So it promotes the idea of ”Once a Scout, Always a Scout” .There is no such thinks as “aging out”. Scouting becomes part of a foundation for living. It is encouraged to present this in a business or community setting to increase the visibility of Scouting. Once more, the selection is made by the Council Alumni committee. I’m now going to turn this over to Bill </a:t>
            </a:r>
            <a:r>
              <a:rPr lang="en-US" dirty="0" err="1"/>
              <a:t>Kropa</a:t>
            </a:r>
            <a:r>
              <a:rPr lang="en-US" dirty="0"/>
              <a:t> to go through the NESA Awards </a:t>
            </a:r>
            <a:r>
              <a:rPr lang="en-US"/>
              <a:t>and Recognitions.</a:t>
            </a:r>
            <a:endParaRPr lang="en-US" dirty="0"/>
          </a:p>
        </p:txBody>
      </p:sp>
      <p:sp>
        <p:nvSpPr>
          <p:cNvPr id="4" name="Slide Number Placeholder 3"/>
          <p:cNvSpPr>
            <a:spLocks noGrp="1"/>
          </p:cNvSpPr>
          <p:nvPr>
            <p:ph type="sldNum" sz="quarter" idx="5"/>
          </p:nvPr>
        </p:nvSpPr>
        <p:spPr/>
        <p:txBody>
          <a:bodyPr/>
          <a:lstStyle/>
          <a:p>
            <a:fld id="{B5D207B0-5271-4B48-8F11-F6D90584FECD}" type="slidenum">
              <a:rPr lang="en-US" smtClean="0"/>
              <a:t>12</a:t>
            </a:fld>
            <a:endParaRPr lang="en-US"/>
          </a:p>
        </p:txBody>
      </p:sp>
    </p:spTree>
    <p:extLst>
      <p:ext uri="{BB962C8B-B14F-4D97-AF65-F5344CB8AC3E}">
        <p14:creationId xmlns:p14="http://schemas.microsoft.com/office/powerpoint/2010/main" val="29845919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latin typeface="Helvetica Neue" panose="02000503000000020004" pitchFamily="2" charset="0"/>
              </a:rPr>
              <a:t>Hello, now we will review the National Eagle Scout Association awards.</a:t>
            </a:r>
          </a:p>
          <a:p>
            <a:r>
              <a:rPr lang="en-US" dirty="0">
                <a:effectLst/>
                <a:latin typeface="Helvetica Neue" panose="02000503000000020004" pitchFamily="2" charset="0"/>
              </a:rPr>
              <a:t>Here is a list of the current awards.</a:t>
            </a:r>
          </a:p>
          <a:p>
            <a:endParaRPr lang="en-US" dirty="0"/>
          </a:p>
        </p:txBody>
      </p:sp>
      <p:sp>
        <p:nvSpPr>
          <p:cNvPr id="4" name="Slide Number Placeholder 3"/>
          <p:cNvSpPr>
            <a:spLocks noGrp="1"/>
          </p:cNvSpPr>
          <p:nvPr>
            <p:ph type="sldNum" sz="quarter" idx="5"/>
          </p:nvPr>
        </p:nvSpPr>
        <p:spPr/>
        <p:txBody>
          <a:bodyPr/>
          <a:lstStyle/>
          <a:p>
            <a:fld id="{B5D207B0-5271-4B48-8F11-F6D90584FECD}" type="slidenum">
              <a:rPr lang="en-US" smtClean="0"/>
              <a:t>13</a:t>
            </a:fld>
            <a:endParaRPr lang="en-US"/>
          </a:p>
        </p:txBody>
      </p:sp>
    </p:spTree>
    <p:extLst>
      <p:ext uri="{BB962C8B-B14F-4D97-AF65-F5344CB8AC3E}">
        <p14:creationId xmlns:p14="http://schemas.microsoft.com/office/powerpoint/2010/main" val="36417068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Helvetica Neue" panose="02000503000000020004" pitchFamily="2" charset="0"/>
              </a:rPr>
              <a:t>Here is a screen shot of the NESA website.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Helvetica Neue" panose="02000503000000020004" pitchFamily="2" charset="0"/>
              </a:rPr>
              <a:t>The awards and recognition section is almost centered on the top bar.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Helvetica Neue" panose="02000503000000020004" pitchFamily="2" charset="0"/>
              </a:rPr>
              <a:t>Click each award and details with forms are shown there.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Helvetica Neue" panose="02000503000000020004" pitchFamily="2" charset="0"/>
              </a:rPr>
              <a:t>Scholarship info is to the left of awards for all scholarship details.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Helvetica Neue" panose="02000503000000020004" pitchFamily="2" charset="0"/>
              </a:rPr>
              <a:t>The scholarship portal is open until Jan. 31st.</a:t>
            </a:r>
          </a:p>
          <a:p>
            <a:endParaRPr lang="en-US" dirty="0"/>
          </a:p>
        </p:txBody>
      </p:sp>
      <p:sp>
        <p:nvSpPr>
          <p:cNvPr id="4" name="Slide Number Placeholder 3"/>
          <p:cNvSpPr>
            <a:spLocks noGrp="1"/>
          </p:cNvSpPr>
          <p:nvPr>
            <p:ph type="sldNum" sz="quarter" idx="5"/>
          </p:nvPr>
        </p:nvSpPr>
        <p:spPr/>
        <p:txBody>
          <a:bodyPr/>
          <a:lstStyle/>
          <a:p>
            <a:fld id="{B5D207B0-5271-4B48-8F11-F6D90584FECD}" type="slidenum">
              <a:rPr lang="en-US" smtClean="0"/>
              <a:t>14</a:t>
            </a:fld>
            <a:endParaRPr lang="en-US"/>
          </a:p>
        </p:txBody>
      </p:sp>
    </p:spTree>
    <p:extLst>
      <p:ext uri="{BB962C8B-B14F-4D97-AF65-F5344CB8AC3E}">
        <p14:creationId xmlns:p14="http://schemas.microsoft.com/office/powerpoint/2010/main" val="1794548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latin typeface="Helvetica Neue" panose="02000503000000020004" pitchFamily="2" charset="0"/>
              </a:rPr>
              <a:t>Starting with The Distinguished Eagle Scout award (DESA) This is NESA’s top award. The nomination must state specific reasons with supporting facts, such as how the nominee has received extraordinary national-level recognition, fame, or eminence within a specific profession. </a:t>
            </a:r>
          </a:p>
          <a:p>
            <a:r>
              <a:rPr lang="en-US" dirty="0">
                <a:effectLst/>
                <a:latin typeface="Helvetica Neue" panose="02000503000000020004" pitchFamily="2" charset="0"/>
              </a:rPr>
              <a:t>A nominee should also have a strong record of voluntary service to his community. Such service is concurrent to a distinguished career, not in place of one.  </a:t>
            </a:r>
          </a:p>
          <a:p>
            <a:r>
              <a:rPr lang="en-US" dirty="0">
                <a:effectLst/>
                <a:latin typeface="Helvetica Neue" panose="02000503000000020004" pitchFamily="2" charset="0"/>
              </a:rPr>
              <a:t>A time-tested policy to keep nominees unaware of their nominations works well to avoid embarrassment and disappointment. </a:t>
            </a:r>
          </a:p>
          <a:p>
            <a:r>
              <a:rPr lang="en-US" dirty="0">
                <a:effectLst/>
                <a:latin typeface="Helvetica Neue" panose="02000503000000020004" pitchFamily="2" charset="0"/>
              </a:rPr>
              <a:t> For, it is also not uncommon for nominees for BSA’s top distinguished awards to be considered more than once.   </a:t>
            </a:r>
          </a:p>
          <a:p>
            <a:endParaRPr lang="en-US" dirty="0"/>
          </a:p>
        </p:txBody>
      </p:sp>
      <p:sp>
        <p:nvSpPr>
          <p:cNvPr id="4" name="Slide Number Placeholder 3"/>
          <p:cNvSpPr>
            <a:spLocks noGrp="1"/>
          </p:cNvSpPr>
          <p:nvPr>
            <p:ph type="sldNum" sz="quarter" idx="5"/>
          </p:nvPr>
        </p:nvSpPr>
        <p:spPr/>
        <p:txBody>
          <a:bodyPr/>
          <a:lstStyle/>
          <a:p>
            <a:fld id="{B5D207B0-5271-4B48-8F11-F6D90584FECD}" type="slidenum">
              <a:rPr lang="en-US" smtClean="0"/>
              <a:t>15</a:t>
            </a:fld>
            <a:endParaRPr lang="en-US"/>
          </a:p>
        </p:txBody>
      </p:sp>
    </p:spTree>
    <p:extLst>
      <p:ext uri="{BB962C8B-B14F-4D97-AF65-F5344CB8AC3E}">
        <p14:creationId xmlns:p14="http://schemas.microsoft.com/office/powerpoint/2010/main" val="19317982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latin typeface="Helvetica Neue" panose="02000503000000020004" pitchFamily="2" charset="0"/>
              </a:rPr>
              <a:t>NESA has aligned the DESA nomination and selection process similar to the Silver Beaver, Antelope, and Buffalo awards, using a defined nomination timeline which changed in 2022.  See the timeline listed for this process.</a:t>
            </a:r>
          </a:p>
          <a:p>
            <a:r>
              <a:rPr lang="en-US" dirty="0">
                <a:effectLst/>
                <a:latin typeface="Helvetica Neue" panose="02000503000000020004" pitchFamily="2" charset="0"/>
              </a:rPr>
              <a:t>July ends the nominations. Mid December the new class of DESA’s are announced.  Wait until you get a written confirmation from NESA before any notifications are made.</a:t>
            </a:r>
          </a:p>
          <a:p>
            <a:endParaRPr lang="en-US" dirty="0"/>
          </a:p>
        </p:txBody>
      </p:sp>
      <p:sp>
        <p:nvSpPr>
          <p:cNvPr id="4" name="Slide Number Placeholder 3"/>
          <p:cNvSpPr>
            <a:spLocks noGrp="1"/>
          </p:cNvSpPr>
          <p:nvPr>
            <p:ph type="sldNum" sz="quarter" idx="5"/>
          </p:nvPr>
        </p:nvSpPr>
        <p:spPr/>
        <p:txBody>
          <a:bodyPr/>
          <a:lstStyle/>
          <a:p>
            <a:fld id="{B5D207B0-5271-4B48-8F11-F6D90584FECD}" type="slidenum">
              <a:rPr lang="en-US" smtClean="0"/>
              <a:t>16</a:t>
            </a:fld>
            <a:endParaRPr lang="en-US"/>
          </a:p>
        </p:txBody>
      </p:sp>
    </p:spTree>
    <p:extLst>
      <p:ext uri="{BB962C8B-B14F-4D97-AF65-F5344CB8AC3E}">
        <p14:creationId xmlns:p14="http://schemas.microsoft.com/office/powerpoint/2010/main" val="22330041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latin typeface="Helvetica Neue" panose="02000503000000020004" pitchFamily="2" charset="0"/>
              </a:rPr>
              <a:t>The National Eagle Scout Association established the NESA Outstanding Eagle Scout Award to commemorate the Boy Scouts of America’s 100th Anniversary in 2010. Since its inception, the award has become an important recognition among Eagle Scouts, recognizing their distinction, with less stringent* requirements required for the prestigious </a:t>
            </a:r>
            <a:r>
              <a:rPr lang="en-US" dirty="0">
                <a:effectLst/>
                <a:latin typeface="Helvetica Neue" panose="02000503000000020004" pitchFamily="2" charset="0"/>
                <a:hlinkClick r:id="rId3"/>
              </a:rPr>
              <a:t>Distinguished Eagle Scout Award (DESA)</a:t>
            </a:r>
            <a:r>
              <a:rPr lang="en-US" dirty="0">
                <a:effectLst/>
                <a:latin typeface="Helvetica Neue" panose="02000503000000020004" pitchFamily="2" charset="0"/>
              </a:rPr>
              <a:t>.</a:t>
            </a:r>
          </a:p>
          <a:p>
            <a:r>
              <a:rPr lang="en-US" dirty="0">
                <a:effectLst/>
                <a:latin typeface="Helvetica Neue" panose="02000503000000020004" pitchFamily="2" charset="0"/>
              </a:rPr>
              <a:t>Known by its acronym, a NOESA is approved by NESA’s national award committee via nomination through a local council NESA committee.  The award is presented solely to Eagle Scouts who demonstrate remarkable achievements </a:t>
            </a:r>
            <a:r>
              <a:rPr lang="en-US" u="sng" dirty="0">
                <a:effectLst/>
                <a:latin typeface="Helvetica Neue" panose="02000503000000020004" pitchFamily="2" charset="0"/>
              </a:rPr>
              <a:t>well beyond their Scouting endeavors</a:t>
            </a:r>
            <a:r>
              <a:rPr lang="en-US" dirty="0">
                <a:effectLst/>
                <a:latin typeface="Helvetica Neue" panose="02000503000000020004" pitchFamily="2" charset="0"/>
              </a:rPr>
              <a:t> by excelling in their careers/vocations at local, regional, or national levels.  NOESA recipients Inspire others through their positive actions, demonstrating excellence in their chosen professions, hobbies, community service, and adherence to religious beliefs. </a:t>
            </a:r>
          </a:p>
          <a:p>
            <a:r>
              <a:rPr lang="en-US" dirty="0">
                <a:effectLst/>
                <a:latin typeface="Helvetica Neue" panose="02000503000000020004" pitchFamily="2" charset="0"/>
              </a:rPr>
              <a:t>Each council NESA committee may present two NOESA honors per year, with an option of awarding an additional NOESA for every 100 Eagle Scout ranks earned, or fraction thereof in excess of 100 awards certified during the previous year. 101 can use 3 201 can use 4 etc. </a:t>
            </a:r>
          </a:p>
          <a:p>
            <a:r>
              <a:rPr lang="en-US" dirty="0">
                <a:effectLst/>
                <a:latin typeface="Helvetica Neue" panose="02000503000000020004" pitchFamily="2" charset="0"/>
              </a:rPr>
              <a:t>The nominating council should retain details regarding actions and accomplishments that led to the nominee’s consideration for the award.  Only the nomination form should be submitted to the </a:t>
            </a:r>
            <a:r>
              <a:rPr lang="en-US" dirty="0">
                <a:effectLst/>
                <a:latin typeface="Helvetica Neue" panose="02000503000000020004" pitchFamily="2" charset="0"/>
                <a:hlinkClick r:id="rId4"/>
              </a:rPr>
              <a:t>National Eagle Scout Association</a:t>
            </a:r>
            <a:r>
              <a:rPr lang="en-US" dirty="0">
                <a:effectLst/>
                <a:latin typeface="Helvetica Neue" panose="02000503000000020004" pitchFamily="2" charset="0"/>
              </a:rPr>
              <a:t> by Dec 31</a:t>
            </a:r>
            <a:r>
              <a:rPr lang="en-US" baseline="30000" dirty="0">
                <a:effectLst/>
                <a:latin typeface="Helvetica Neue" panose="02000503000000020004" pitchFamily="2" charset="0"/>
              </a:rPr>
              <a:t>st</a:t>
            </a:r>
            <a:r>
              <a:rPr lang="en-US" dirty="0">
                <a:effectLst/>
                <a:latin typeface="Helvetica Neue" panose="02000503000000020004" pitchFamily="2" charset="0"/>
              </a:rPr>
              <a:t>.. </a:t>
            </a:r>
          </a:p>
          <a:p>
            <a:endParaRPr lang="en-US" dirty="0"/>
          </a:p>
        </p:txBody>
      </p:sp>
      <p:sp>
        <p:nvSpPr>
          <p:cNvPr id="4" name="Slide Number Placeholder 3"/>
          <p:cNvSpPr>
            <a:spLocks noGrp="1"/>
          </p:cNvSpPr>
          <p:nvPr>
            <p:ph type="sldNum" sz="quarter" idx="5"/>
          </p:nvPr>
        </p:nvSpPr>
        <p:spPr/>
        <p:txBody>
          <a:bodyPr/>
          <a:lstStyle/>
          <a:p>
            <a:fld id="{B5D207B0-5271-4B48-8F11-F6D90584FECD}" type="slidenum">
              <a:rPr lang="en-US" smtClean="0"/>
              <a:t>17</a:t>
            </a:fld>
            <a:endParaRPr lang="en-US"/>
          </a:p>
        </p:txBody>
      </p:sp>
    </p:spTree>
    <p:extLst>
      <p:ext uri="{BB962C8B-B14F-4D97-AF65-F5344CB8AC3E}">
        <p14:creationId xmlns:p14="http://schemas.microsoft.com/office/powerpoint/2010/main" val="32667185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Helvetica Neue" panose="02000503000000020004" pitchFamily="2" charset="0"/>
              </a:rPr>
              <a:t>In 1976 NESA created this Distinguished Service Award for service to NESA, which resulted in 25 honorees between 1976 and 1989, after which time the National NESA committee was substantially reorganized. This resulted in the suspension of the award until its reintroduction in 2020. Nationally, there has been an outpouring of support to reinstate the award to better recognize those Leaders (Volunteer and Professional) that further NESA and the Eagle Scout Award, nationally.  Nominations are due to NESA  by October 31. Awards are presented at the following years annual meeting.</a:t>
            </a:r>
          </a:p>
          <a:p>
            <a:endParaRPr lang="en-US" dirty="0"/>
          </a:p>
        </p:txBody>
      </p:sp>
      <p:sp>
        <p:nvSpPr>
          <p:cNvPr id="4" name="Slide Number Placeholder 3"/>
          <p:cNvSpPr>
            <a:spLocks noGrp="1"/>
          </p:cNvSpPr>
          <p:nvPr>
            <p:ph type="sldNum" sz="quarter" idx="5"/>
          </p:nvPr>
        </p:nvSpPr>
        <p:spPr/>
        <p:txBody>
          <a:bodyPr/>
          <a:lstStyle/>
          <a:p>
            <a:fld id="{B5D207B0-5271-4B48-8F11-F6D90584FECD}" type="slidenum">
              <a:rPr lang="en-US" smtClean="0"/>
              <a:t>18</a:t>
            </a:fld>
            <a:endParaRPr lang="en-US"/>
          </a:p>
        </p:txBody>
      </p:sp>
    </p:spTree>
    <p:extLst>
      <p:ext uri="{BB962C8B-B14F-4D97-AF65-F5344CB8AC3E}">
        <p14:creationId xmlns:p14="http://schemas.microsoft.com/office/powerpoint/2010/main" val="31598378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latin typeface="Helvetica Neue" panose="02000503000000020004" pitchFamily="2" charset="0"/>
              </a:rPr>
              <a:t>In the mid-1970s, the National Eagle Scout Association (NESA) committee established the NESA Silver Wreath Award for service to NESA. Local Councils with active NESA Committees may recognize individual leadership and/or service by committee members via the Silver Wreath Award. The award was suspended in the 1980s and reinstated in late 2023. </a:t>
            </a:r>
          </a:p>
          <a:p>
            <a:r>
              <a:rPr lang="en-US" dirty="0">
                <a:effectLst/>
                <a:latin typeface="Helvetica Neue" panose="02000503000000020004" pitchFamily="2" charset="0"/>
              </a:rPr>
              <a:t>Recipients must be a member in good standing of NESA for at least two years. Each Council NESA Committee may nominate two awards per calendar year. Where one of the Key Three is nominated the other two members must approve. No more that one of the Key Three can be nominated in a calendar year and in such cases, the individual considered from among the Key Three cannot take part in the selection process.</a:t>
            </a:r>
          </a:p>
          <a:p>
            <a:endParaRPr lang="en-US" dirty="0"/>
          </a:p>
        </p:txBody>
      </p:sp>
      <p:sp>
        <p:nvSpPr>
          <p:cNvPr id="4" name="Slide Number Placeholder 3"/>
          <p:cNvSpPr>
            <a:spLocks noGrp="1"/>
          </p:cNvSpPr>
          <p:nvPr>
            <p:ph type="sldNum" sz="quarter" idx="5"/>
          </p:nvPr>
        </p:nvSpPr>
        <p:spPr/>
        <p:txBody>
          <a:bodyPr/>
          <a:lstStyle/>
          <a:p>
            <a:fld id="{B5D207B0-5271-4B48-8F11-F6D90584FECD}" type="slidenum">
              <a:rPr lang="en-US" smtClean="0"/>
              <a:t>19</a:t>
            </a:fld>
            <a:endParaRPr lang="en-US"/>
          </a:p>
        </p:txBody>
      </p:sp>
    </p:spTree>
    <p:extLst>
      <p:ext uri="{BB962C8B-B14F-4D97-AF65-F5344CB8AC3E}">
        <p14:creationId xmlns:p14="http://schemas.microsoft.com/office/powerpoint/2010/main" val="1648947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first start with who are Scouting Alumni? It’s anyone who has been impacted by Scouting. It could be the previous charter org rep that is no longer in that position. It could be the person that made it to First Class and left Scouting. It could even be my mom who was a den leader. Basically, it’s anyone who was involved in or supports the Scouting movement.</a:t>
            </a:r>
          </a:p>
        </p:txBody>
      </p:sp>
      <p:sp>
        <p:nvSpPr>
          <p:cNvPr id="4" name="Slide Number Placeholder 3"/>
          <p:cNvSpPr>
            <a:spLocks noGrp="1"/>
          </p:cNvSpPr>
          <p:nvPr>
            <p:ph type="sldNum" sz="quarter" idx="5"/>
          </p:nvPr>
        </p:nvSpPr>
        <p:spPr/>
        <p:txBody>
          <a:bodyPr/>
          <a:lstStyle/>
          <a:p>
            <a:fld id="{B5D207B0-5271-4B48-8F11-F6D90584FECD}" type="slidenum">
              <a:rPr lang="en-US" smtClean="0"/>
              <a:t>2</a:t>
            </a:fld>
            <a:endParaRPr lang="en-US"/>
          </a:p>
        </p:txBody>
      </p:sp>
    </p:spTree>
    <p:extLst>
      <p:ext uri="{BB962C8B-B14F-4D97-AF65-F5344CB8AC3E}">
        <p14:creationId xmlns:p14="http://schemas.microsoft.com/office/powerpoint/2010/main" val="19394837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latin typeface="Helvetica Neue" panose="02000503000000020004" pitchFamily="2" charset="0"/>
              </a:rPr>
              <a:t>Selection of recipients begins at the local level and is conducted through the Council NESA committee. An Eagle Scout who completed an Eagle Board of Review  must have their nomination in by January 31, of the following year. The Council NESA committee selects a recipient for their respective Council from the list of submitted nominations and then forwards a worthy candidate to the  National Eagle Scout Association by Feb. 28th for Council Service Territory (CST) consideration. </a:t>
            </a:r>
          </a:p>
          <a:p>
            <a:r>
              <a:rPr lang="en-US" dirty="0">
                <a:effectLst/>
                <a:latin typeface="Helvetica Neue" panose="02000503000000020004" pitchFamily="2" charset="0"/>
              </a:rPr>
              <a:t>“Territory” ESSPY recipients are selected by NESA’s CST scholarship committee. Territory recipients receive $300 available for their future educational purposes or to attend a national or international Scouting event or activity.  </a:t>
            </a:r>
          </a:p>
          <a:p>
            <a:r>
              <a:rPr lang="en-US" dirty="0">
                <a:effectLst/>
                <a:latin typeface="Helvetica Neue" panose="02000503000000020004" pitchFamily="2" charset="0"/>
              </a:rPr>
              <a:t>The recipient of the national award is then selected from among territory recipients by a special selection committee of the  National Eagle Scout Association. The national recipient receives $3,500, available for their future educational purposes or to attend a national or international Scouting event or activity.</a:t>
            </a:r>
          </a:p>
          <a:p>
            <a:endParaRPr lang="en-US" dirty="0"/>
          </a:p>
        </p:txBody>
      </p:sp>
      <p:sp>
        <p:nvSpPr>
          <p:cNvPr id="4" name="Slide Number Placeholder 3"/>
          <p:cNvSpPr>
            <a:spLocks noGrp="1"/>
          </p:cNvSpPr>
          <p:nvPr>
            <p:ph type="sldNum" sz="quarter" idx="5"/>
          </p:nvPr>
        </p:nvSpPr>
        <p:spPr/>
        <p:txBody>
          <a:bodyPr/>
          <a:lstStyle/>
          <a:p>
            <a:fld id="{B5D207B0-5271-4B48-8F11-F6D90584FECD}" type="slidenum">
              <a:rPr lang="en-US" smtClean="0"/>
              <a:t>20</a:t>
            </a:fld>
            <a:endParaRPr lang="en-US"/>
          </a:p>
        </p:txBody>
      </p:sp>
    </p:spTree>
    <p:extLst>
      <p:ext uri="{BB962C8B-B14F-4D97-AF65-F5344CB8AC3E}">
        <p14:creationId xmlns:p14="http://schemas.microsoft.com/office/powerpoint/2010/main" val="39185469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latin typeface="Helvetica Neue" panose="02000503000000020004" pitchFamily="2" charset="0"/>
              </a:rPr>
              <a:t>The National Eagle Scout Association established the NESA Legacy Society in 2013 as a way for individuals to make a direct contribution to the national NESA endowment fund.</a:t>
            </a:r>
          </a:p>
          <a:p>
            <a:pPr>
              <a:buFont typeface="Arial" panose="020B0604020202020204" pitchFamily="34" charset="0"/>
              <a:buChar char="•"/>
            </a:pPr>
            <a:r>
              <a:rPr lang="en-US" dirty="0">
                <a:effectLst/>
                <a:latin typeface="Helvetica Neue" panose="02000503000000020004" pitchFamily="2" charset="0"/>
              </a:rPr>
              <a:t>James E. West Fellowship will be confirmed prior to being granted fellowship in the NESA Legacy Society.</a:t>
            </a:r>
          </a:p>
          <a:p>
            <a:pPr>
              <a:buFont typeface="Arial" panose="020B0604020202020204" pitchFamily="34" charset="0"/>
              <a:buChar char="•"/>
            </a:pPr>
            <a:r>
              <a:rPr lang="en-US" dirty="0">
                <a:effectLst/>
                <a:latin typeface="Helvetica Neue" panose="02000503000000020004" pitchFamily="2" charset="0"/>
              </a:rPr>
              <a:t>Donate a minimum of $1,000 dollars to the </a:t>
            </a:r>
            <a:r>
              <a:rPr lang="en-US" dirty="0">
                <a:effectLst/>
                <a:latin typeface="Helvetica Neue" panose="02000503000000020004" pitchFamily="2" charset="0"/>
                <a:hlinkClick r:id="rId3"/>
              </a:rPr>
              <a:t>NESA Legacy Society Endowment.</a:t>
            </a:r>
            <a:r>
              <a:rPr lang="en-US" dirty="0">
                <a:effectLst/>
                <a:latin typeface="Helvetica Neue" panose="02000503000000020004" pitchFamily="2" charset="0"/>
              </a:rPr>
              <a:t> </a:t>
            </a:r>
          </a:p>
          <a:p>
            <a:pPr>
              <a:buFont typeface="Arial" panose="020B0604020202020204" pitchFamily="34" charset="0"/>
              <a:buChar char="•"/>
            </a:pPr>
            <a:r>
              <a:rPr lang="en-US" dirty="0">
                <a:effectLst/>
                <a:latin typeface="Helvetica Neue" panose="02000503000000020004" pitchFamily="2" charset="0"/>
              </a:rPr>
              <a:t>Gifts: Individuals may gift a </a:t>
            </a:r>
            <a:r>
              <a:rPr lang="en-US" dirty="0">
                <a:effectLst/>
                <a:latin typeface="Helvetica Neue" panose="02000503000000020004" pitchFamily="2" charset="0"/>
                <a:hlinkClick r:id="rId3"/>
              </a:rPr>
              <a:t>NESA Legacy Society Fellowship</a:t>
            </a:r>
            <a:r>
              <a:rPr lang="en-US" dirty="0">
                <a:effectLst/>
                <a:latin typeface="Helvetica Neue" panose="02000503000000020004" pitchFamily="2" charset="0"/>
              </a:rPr>
              <a:t> on behalf of someone else, e.g. in honor of an Eagle Scout, or in memory of a special individual.</a:t>
            </a:r>
          </a:p>
          <a:p>
            <a:r>
              <a:rPr lang="en-US" dirty="0">
                <a:effectLst/>
                <a:latin typeface="Helvetica Neue" panose="02000503000000020004" pitchFamily="2" charset="0"/>
              </a:rPr>
              <a:t>If gifting a NESA Legacy Society Fellowship, the individual receiving the gift must be currently registered and a  James E. West Fellow. They do not have to be an Eagle scout or NESA member.</a:t>
            </a:r>
          </a:p>
          <a:p>
            <a:endParaRPr lang="en-US" dirty="0"/>
          </a:p>
        </p:txBody>
      </p:sp>
      <p:sp>
        <p:nvSpPr>
          <p:cNvPr id="4" name="Slide Number Placeholder 3"/>
          <p:cNvSpPr>
            <a:spLocks noGrp="1"/>
          </p:cNvSpPr>
          <p:nvPr>
            <p:ph type="sldNum" sz="quarter" idx="5"/>
          </p:nvPr>
        </p:nvSpPr>
        <p:spPr/>
        <p:txBody>
          <a:bodyPr/>
          <a:lstStyle/>
          <a:p>
            <a:fld id="{B5D207B0-5271-4B48-8F11-F6D90584FECD}" type="slidenum">
              <a:rPr lang="en-US" smtClean="0"/>
              <a:t>21</a:t>
            </a:fld>
            <a:endParaRPr lang="en-US"/>
          </a:p>
        </p:txBody>
      </p:sp>
    </p:spTree>
    <p:extLst>
      <p:ext uri="{BB962C8B-B14F-4D97-AF65-F5344CB8AC3E}">
        <p14:creationId xmlns:p14="http://schemas.microsoft.com/office/powerpoint/2010/main" val="15939364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Char char="•"/>
            </a:pPr>
            <a:r>
              <a:rPr lang="en-US" dirty="0">
                <a:effectLst/>
                <a:latin typeface="Menlo" panose="020B0609030804020204" pitchFamily="49" charset="0"/>
              </a:rPr>
              <a:t>Eagle Scouts must be a member of the National Eagle Scout Association (NESA) to apply.</a:t>
            </a:r>
          </a:p>
          <a:p>
            <a:pPr>
              <a:buFont typeface="Arial" panose="020B0604020202020204" pitchFamily="34" charset="0"/>
              <a:buChar char="•"/>
            </a:pPr>
            <a:r>
              <a:rPr lang="en-US" dirty="0">
                <a:effectLst/>
                <a:latin typeface="Helvetica Neue" panose="02000503000000020004" pitchFamily="2" charset="0"/>
              </a:rPr>
              <a:t>Eagle Scouts may apply for NESA scholarships beginning in their senior year of high school through their junior year in an undergraduate program or by the halfway point of their associate degree program or skilled trade program.</a:t>
            </a:r>
          </a:p>
          <a:p>
            <a:pPr>
              <a:buFont typeface="Arial" panose="020B0604020202020204" pitchFamily="34" charset="0"/>
              <a:buChar char="•"/>
            </a:pPr>
            <a:r>
              <a:rPr lang="en-US" dirty="0">
                <a:effectLst/>
                <a:latin typeface="Helvetica Neue" panose="02000503000000020004" pitchFamily="2" charset="0"/>
              </a:rPr>
              <a:t>Recipients may receive a NESA scholarship one time only.</a:t>
            </a:r>
          </a:p>
          <a:p>
            <a:endParaRPr lang="en-US" dirty="0"/>
          </a:p>
        </p:txBody>
      </p:sp>
      <p:sp>
        <p:nvSpPr>
          <p:cNvPr id="4" name="Slide Number Placeholder 3"/>
          <p:cNvSpPr>
            <a:spLocks noGrp="1"/>
          </p:cNvSpPr>
          <p:nvPr>
            <p:ph type="sldNum" sz="quarter" idx="5"/>
          </p:nvPr>
        </p:nvSpPr>
        <p:spPr/>
        <p:txBody>
          <a:bodyPr/>
          <a:lstStyle/>
          <a:p>
            <a:fld id="{B5D207B0-5271-4B48-8F11-F6D90584FECD}" type="slidenum">
              <a:rPr lang="en-US" smtClean="0"/>
              <a:t>22</a:t>
            </a:fld>
            <a:endParaRPr lang="en-US"/>
          </a:p>
        </p:txBody>
      </p:sp>
    </p:spTree>
    <p:extLst>
      <p:ext uri="{BB962C8B-B14F-4D97-AF65-F5344CB8AC3E}">
        <p14:creationId xmlns:p14="http://schemas.microsoft.com/office/powerpoint/2010/main" val="14563368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Char char="•"/>
            </a:pPr>
            <a:endParaRPr lang="en-US" dirty="0">
              <a:effectLst/>
              <a:latin typeface="Helvetica Neue" panose="02000503000000020004" pitchFamily="2" charset="0"/>
            </a:endParaRPr>
          </a:p>
          <a:p>
            <a:pPr>
              <a:buFont typeface="Arial" panose="020B0604020202020204" pitchFamily="34" charset="0"/>
              <a:buChar char="•"/>
            </a:pPr>
            <a:r>
              <a:rPr lang="en-US" dirty="0">
                <a:effectLst/>
                <a:latin typeface="Helvetica Neue" panose="02000503000000020004" pitchFamily="2" charset="0"/>
              </a:rPr>
              <a:t>NESA scholarships are available to Eagle Scouts currently enrolled in or accepted by an accredited educational institution as a full-time student (at least 12 credit hours) in a program leading to an academic degree (including associate degrees) or a skilled trade program.</a:t>
            </a:r>
          </a:p>
          <a:p>
            <a:pPr>
              <a:buFont typeface="Arial" panose="020B0604020202020204" pitchFamily="34" charset="0"/>
              <a:buChar char="•"/>
            </a:pPr>
            <a:r>
              <a:rPr lang="en-US" dirty="0">
                <a:effectLst/>
                <a:latin typeface="Helvetica Neue" panose="02000503000000020004" pitchFamily="2" charset="0"/>
              </a:rPr>
              <a:t>Cooke four-year scholarship awardees must be enrolled in an accredited four year college or university as a full-time student (at least 12 credit hours) in a program leading to a bachelors degree.</a:t>
            </a:r>
          </a:p>
          <a:p>
            <a:pPr>
              <a:buFont typeface="Arial" panose="020B0604020202020204" pitchFamily="34" charset="0"/>
              <a:buChar char="•"/>
            </a:pPr>
            <a:r>
              <a:rPr lang="en-US" dirty="0">
                <a:effectLst/>
                <a:latin typeface="Helvetica Neue" panose="02000503000000020004" pitchFamily="2" charset="0"/>
              </a:rPr>
              <a:t>NESA scholarships are not available to students attending any of the U.S. military academies.</a:t>
            </a:r>
          </a:p>
          <a:p>
            <a:r>
              <a:rPr lang="en-US" dirty="0">
                <a:effectLst/>
                <a:latin typeface="Helvetica Neue" panose="02000503000000020004" pitchFamily="2" charset="0"/>
              </a:rPr>
              <a:t>• NESA scholarships are not available to graduate students pursuing a master’s or doctoral degree. </a:t>
            </a:r>
          </a:p>
          <a:p>
            <a:r>
              <a:rPr lang="en-US" dirty="0">
                <a:latin typeface="Helvetica Neue" panose="02000503000000020004" pitchFamily="2" charset="0"/>
              </a:rPr>
              <a:t>See all details on the scholarship site.</a:t>
            </a:r>
            <a:endParaRPr lang="en-US" dirty="0">
              <a:effectLst/>
              <a:latin typeface="Helvetica Neue" panose="02000503000000020004" pitchFamily="2" charset="0"/>
            </a:endParaRPr>
          </a:p>
          <a:p>
            <a:endParaRPr lang="en-US" dirty="0"/>
          </a:p>
        </p:txBody>
      </p:sp>
      <p:sp>
        <p:nvSpPr>
          <p:cNvPr id="4" name="Slide Number Placeholder 3"/>
          <p:cNvSpPr>
            <a:spLocks noGrp="1"/>
          </p:cNvSpPr>
          <p:nvPr>
            <p:ph type="sldNum" sz="quarter" idx="5"/>
          </p:nvPr>
        </p:nvSpPr>
        <p:spPr/>
        <p:txBody>
          <a:bodyPr/>
          <a:lstStyle/>
          <a:p>
            <a:fld id="{B5D207B0-5271-4B48-8F11-F6D90584FECD}" type="slidenum">
              <a:rPr lang="en-US" smtClean="0"/>
              <a:t>23</a:t>
            </a:fld>
            <a:endParaRPr lang="en-US"/>
          </a:p>
        </p:txBody>
      </p:sp>
    </p:spTree>
    <p:extLst>
      <p:ext uri="{BB962C8B-B14F-4D97-AF65-F5344CB8AC3E}">
        <p14:creationId xmlns:p14="http://schemas.microsoft.com/office/powerpoint/2010/main" val="32057541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Helvetica Neue" panose="02000503000000020004" pitchFamily="2" charset="0"/>
              </a:rPr>
              <a:t>Here is a list of the awards we reviewed and the due dates.  Take a screen shot or photo of this list. Please keep this in mind to get your nominees in the selection process.  Remember recognition is a vital part of the scouting program.</a:t>
            </a:r>
          </a:p>
          <a:p>
            <a:endParaRPr lang="en-US" dirty="0"/>
          </a:p>
        </p:txBody>
      </p:sp>
      <p:sp>
        <p:nvSpPr>
          <p:cNvPr id="4" name="Slide Number Placeholder 3"/>
          <p:cNvSpPr>
            <a:spLocks noGrp="1"/>
          </p:cNvSpPr>
          <p:nvPr>
            <p:ph type="sldNum" sz="quarter" idx="5"/>
          </p:nvPr>
        </p:nvSpPr>
        <p:spPr/>
        <p:txBody>
          <a:bodyPr/>
          <a:lstStyle/>
          <a:p>
            <a:fld id="{B5D207B0-5271-4B48-8F11-F6D90584FECD}" type="slidenum">
              <a:rPr lang="en-US" smtClean="0"/>
              <a:t>24</a:t>
            </a:fld>
            <a:endParaRPr lang="en-US"/>
          </a:p>
        </p:txBody>
      </p:sp>
    </p:spTree>
    <p:extLst>
      <p:ext uri="{BB962C8B-B14F-4D97-AF65-F5344CB8AC3E}">
        <p14:creationId xmlns:p14="http://schemas.microsoft.com/office/powerpoint/2010/main" val="42843406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Helvetica Neue" panose="02000503000000020004" pitchFamily="2" charset="0"/>
              </a:rPr>
              <a:t>Please use your phones camera and scan this QR code to provide us with feedback on this award presentation. Ask any questions that you have in the Q&amp;A section </a:t>
            </a:r>
          </a:p>
          <a:p>
            <a:endParaRPr lang="en-US" dirty="0"/>
          </a:p>
        </p:txBody>
      </p:sp>
      <p:sp>
        <p:nvSpPr>
          <p:cNvPr id="4" name="Slide Number Placeholder 3"/>
          <p:cNvSpPr>
            <a:spLocks noGrp="1"/>
          </p:cNvSpPr>
          <p:nvPr>
            <p:ph type="sldNum" sz="quarter" idx="5"/>
          </p:nvPr>
        </p:nvSpPr>
        <p:spPr/>
        <p:txBody>
          <a:bodyPr/>
          <a:lstStyle/>
          <a:p>
            <a:fld id="{B5D207B0-5271-4B48-8F11-F6D90584FECD}" type="slidenum">
              <a:rPr lang="en-US" smtClean="0"/>
              <a:t>25</a:t>
            </a:fld>
            <a:endParaRPr lang="en-US"/>
          </a:p>
        </p:txBody>
      </p:sp>
    </p:spTree>
    <p:extLst>
      <p:ext uri="{BB962C8B-B14F-4D97-AF65-F5344CB8AC3E}">
        <p14:creationId xmlns:p14="http://schemas.microsoft.com/office/powerpoint/2010/main" val="41030369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latin typeface="Helvetica Neue" panose="02000503000000020004" pitchFamily="2" charset="0"/>
              </a:rPr>
              <a:t>Please type any additional questions on Alumni or NESA in the Q&amp;A section. Please visit the website for all the details on these awards discussed today. We thank you for taking the time to attend this session.</a:t>
            </a:r>
          </a:p>
          <a:p>
            <a:r>
              <a:rPr lang="en-US" dirty="0">
                <a:effectLst/>
                <a:latin typeface="Helvetica Neue" panose="02000503000000020004" pitchFamily="2" charset="0"/>
              </a:rPr>
              <a:t>This session will be posted online for viewing and use for council committees at a later date.</a:t>
            </a:r>
          </a:p>
          <a:p>
            <a:endParaRPr lang="en-US" dirty="0"/>
          </a:p>
        </p:txBody>
      </p:sp>
      <p:sp>
        <p:nvSpPr>
          <p:cNvPr id="4" name="Slide Number Placeholder 3"/>
          <p:cNvSpPr>
            <a:spLocks noGrp="1"/>
          </p:cNvSpPr>
          <p:nvPr>
            <p:ph type="sldNum" sz="quarter" idx="5"/>
          </p:nvPr>
        </p:nvSpPr>
        <p:spPr/>
        <p:txBody>
          <a:bodyPr/>
          <a:lstStyle/>
          <a:p>
            <a:fld id="{B5D207B0-5271-4B48-8F11-F6D90584FECD}" type="slidenum">
              <a:rPr lang="en-US" smtClean="0"/>
              <a:t>26</a:t>
            </a:fld>
            <a:endParaRPr lang="en-US"/>
          </a:p>
        </p:txBody>
      </p:sp>
    </p:spTree>
    <p:extLst>
      <p:ext uri="{BB962C8B-B14F-4D97-AF65-F5344CB8AC3E}">
        <p14:creationId xmlns:p14="http://schemas.microsoft.com/office/powerpoint/2010/main" val="30487260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Helvetica Neue" panose="02000503000000020004" pitchFamily="2" charset="0"/>
              </a:rPr>
              <a:t>Here is information to save the date for our next webinar in February at the same start time.</a:t>
            </a:r>
          </a:p>
          <a:p>
            <a:endParaRPr lang="en-US" dirty="0"/>
          </a:p>
        </p:txBody>
      </p:sp>
      <p:sp>
        <p:nvSpPr>
          <p:cNvPr id="4" name="Slide Number Placeholder 3"/>
          <p:cNvSpPr>
            <a:spLocks noGrp="1"/>
          </p:cNvSpPr>
          <p:nvPr>
            <p:ph type="sldNum" sz="quarter" idx="5"/>
          </p:nvPr>
        </p:nvSpPr>
        <p:spPr/>
        <p:txBody>
          <a:bodyPr/>
          <a:lstStyle/>
          <a:p>
            <a:fld id="{B5D207B0-5271-4B48-8F11-F6D90584FECD}" type="slidenum">
              <a:rPr lang="en-US" smtClean="0"/>
              <a:t>27</a:t>
            </a:fld>
            <a:endParaRPr lang="en-US"/>
          </a:p>
        </p:txBody>
      </p:sp>
    </p:spTree>
    <p:extLst>
      <p:ext uri="{BB962C8B-B14F-4D97-AF65-F5344CB8AC3E}">
        <p14:creationId xmlns:p14="http://schemas.microsoft.com/office/powerpoint/2010/main" val="40407851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5D207B0-5271-4B48-8F11-F6D90584FECD}" type="slidenum">
              <a:rPr lang="en-US" smtClean="0"/>
              <a:t>28</a:t>
            </a:fld>
            <a:endParaRPr lang="en-US"/>
          </a:p>
        </p:txBody>
      </p:sp>
    </p:spTree>
    <p:extLst>
      <p:ext uri="{BB962C8B-B14F-4D97-AF65-F5344CB8AC3E}">
        <p14:creationId xmlns:p14="http://schemas.microsoft.com/office/powerpoint/2010/main" val="21621673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are our Alumni important? They can be some of our biggest ambassadors or cheerleaders for the program. They are so important in helping support what we do as an organization.</a:t>
            </a:r>
          </a:p>
          <a:p>
            <a:endParaRPr lang="en-US" dirty="0"/>
          </a:p>
        </p:txBody>
      </p:sp>
      <p:sp>
        <p:nvSpPr>
          <p:cNvPr id="4" name="Slide Number Placeholder 3"/>
          <p:cNvSpPr>
            <a:spLocks noGrp="1"/>
          </p:cNvSpPr>
          <p:nvPr>
            <p:ph type="sldNum" sz="quarter" idx="5"/>
          </p:nvPr>
        </p:nvSpPr>
        <p:spPr/>
        <p:txBody>
          <a:bodyPr/>
          <a:lstStyle/>
          <a:p>
            <a:fld id="{B5D207B0-5271-4B48-8F11-F6D90584FECD}" type="slidenum">
              <a:rPr lang="en-US" smtClean="0"/>
              <a:t>3</a:t>
            </a:fld>
            <a:endParaRPr lang="en-US"/>
          </a:p>
        </p:txBody>
      </p:sp>
    </p:spTree>
    <p:extLst>
      <p:ext uri="{BB962C8B-B14F-4D97-AF65-F5344CB8AC3E}">
        <p14:creationId xmlns:p14="http://schemas.microsoft.com/office/powerpoint/2010/main" val="19452703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people know awards are to thank people for their work. However, the purposes go beyond that. We have these awards to help encourage alumni to do more to support Scouting. We also use them to promote Scouting. It’s important to let media outlets be aware of the awards and invite them to the presentation. Also, another purpose is because the individual earned the award. In other words, they put in the work. The awards should be presented at the right time, right place and with the right people.</a:t>
            </a:r>
          </a:p>
        </p:txBody>
      </p:sp>
      <p:sp>
        <p:nvSpPr>
          <p:cNvPr id="4" name="Slide Number Placeholder 3"/>
          <p:cNvSpPr>
            <a:spLocks noGrp="1"/>
          </p:cNvSpPr>
          <p:nvPr>
            <p:ph type="sldNum" sz="quarter" idx="5"/>
          </p:nvPr>
        </p:nvSpPr>
        <p:spPr/>
        <p:txBody>
          <a:bodyPr/>
          <a:lstStyle/>
          <a:p>
            <a:fld id="{B5D207B0-5271-4B48-8F11-F6D90584FECD}" type="slidenum">
              <a:rPr lang="en-US" smtClean="0"/>
              <a:t>4</a:t>
            </a:fld>
            <a:endParaRPr lang="en-US"/>
          </a:p>
        </p:txBody>
      </p:sp>
    </p:spTree>
    <p:extLst>
      <p:ext uri="{BB962C8B-B14F-4D97-AF65-F5344CB8AC3E}">
        <p14:creationId xmlns:p14="http://schemas.microsoft.com/office/powerpoint/2010/main" val="19418579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5D207B0-5271-4B48-8F11-F6D90584FECD}" type="slidenum">
              <a:rPr lang="en-US" smtClean="0"/>
              <a:t>5</a:t>
            </a:fld>
            <a:endParaRPr lang="en-US"/>
          </a:p>
        </p:txBody>
      </p:sp>
    </p:spTree>
    <p:extLst>
      <p:ext uri="{BB962C8B-B14F-4D97-AF65-F5344CB8AC3E}">
        <p14:creationId xmlns:p14="http://schemas.microsoft.com/office/powerpoint/2010/main" val="16730093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again, the website is Scoutingalumni.org. This is the landing page for the award and recognition information and applications. There are links at the top for other information and resources too.</a:t>
            </a:r>
          </a:p>
        </p:txBody>
      </p:sp>
      <p:sp>
        <p:nvSpPr>
          <p:cNvPr id="4" name="Slide Number Placeholder 3"/>
          <p:cNvSpPr>
            <a:spLocks noGrp="1"/>
          </p:cNvSpPr>
          <p:nvPr>
            <p:ph type="sldNum" sz="quarter" idx="5"/>
          </p:nvPr>
        </p:nvSpPr>
        <p:spPr/>
        <p:txBody>
          <a:bodyPr/>
          <a:lstStyle/>
          <a:p>
            <a:fld id="{B5D207B0-5271-4B48-8F11-F6D90584FECD}" type="slidenum">
              <a:rPr lang="en-US" smtClean="0"/>
              <a:t>6</a:t>
            </a:fld>
            <a:endParaRPr lang="en-US"/>
          </a:p>
        </p:txBody>
      </p:sp>
    </p:spTree>
    <p:extLst>
      <p:ext uri="{BB962C8B-B14F-4D97-AF65-F5344CB8AC3E}">
        <p14:creationId xmlns:p14="http://schemas.microsoft.com/office/powerpoint/2010/main" val="31003560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award we want to mention is the Alumni Award. This is earned at the council level. The first thing to mention is it needs to be approved by the Alumni Committee. That means you need to actually have a committee. That means a group of individuals. Not just a committee of one. Also, the earn this, you must be registered in Scouting America. There are 6 areas that requirements need to be met. They are Memories, Marketing, Mentoring, Membership, Manpower, and Money. I would encourage you to download the application at Scoutingalumni.org to see what is required in each of those areas and get started on it now. This also requires Scout Exec approval.</a:t>
            </a:r>
          </a:p>
        </p:txBody>
      </p:sp>
      <p:sp>
        <p:nvSpPr>
          <p:cNvPr id="4" name="Slide Number Placeholder 3"/>
          <p:cNvSpPr>
            <a:spLocks noGrp="1"/>
          </p:cNvSpPr>
          <p:nvPr>
            <p:ph type="sldNum" sz="quarter" idx="5"/>
          </p:nvPr>
        </p:nvSpPr>
        <p:spPr/>
        <p:txBody>
          <a:bodyPr/>
          <a:lstStyle/>
          <a:p>
            <a:fld id="{B5D207B0-5271-4B48-8F11-F6D90584FECD}" type="slidenum">
              <a:rPr lang="en-US" smtClean="0"/>
              <a:t>7</a:t>
            </a:fld>
            <a:endParaRPr lang="en-US"/>
          </a:p>
        </p:txBody>
      </p:sp>
    </p:spTree>
    <p:extLst>
      <p:ext uri="{BB962C8B-B14F-4D97-AF65-F5344CB8AC3E}">
        <p14:creationId xmlns:p14="http://schemas.microsoft.com/office/powerpoint/2010/main" val="8239317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Alumnus of the Year award is presented annually at the Council, Territory, and National level. This award is for both involvement in Scouting Alumni and career or community service. Nominations are submitted to the Council Alumni Committee. So you need to have a committee. A list of recipients at all levels is posted at ScoutingAlumni.org</a:t>
            </a:r>
          </a:p>
        </p:txBody>
      </p:sp>
      <p:sp>
        <p:nvSpPr>
          <p:cNvPr id="4" name="Slide Number Placeholder 3"/>
          <p:cNvSpPr>
            <a:spLocks noGrp="1"/>
          </p:cNvSpPr>
          <p:nvPr>
            <p:ph type="sldNum" sz="quarter" idx="5"/>
          </p:nvPr>
        </p:nvSpPr>
        <p:spPr/>
        <p:txBody>
          <a:bodyPr/>
          <a:lstStyle/>
          <a:p>
            <a:fld id="{B5D207B0-5271-4B48-8F11-F6D90584FECD}" type="slidenum">
              <a:rPr lang="en-US" smtClean="0"/>
              <a:t>8</a:t>
            </a:fld>
            <a:endParaRPr lang="en-US"/>
          </a:p>
        </p:txBody>
      </p:sp>
    </p:spTree>
    <p:extLst>
      <p:ext uri="{BB962C8B-B14F-4D97-AF65-F5344CB8AC3E}">
        <p14:creationId xmlns:p14="http://schemas.microsoft.com/office/powerpoint/2010/main" val="28431879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shows some of the details of the Alumnus of the Year award. At the territory level, they are combined into 4 groups to assist in selecting 4 awardees. Only one is selected at the National Level.</a:t>
            </a:r>
          </a:p>
        </p:txBody>
      </p:sp>
      <p:sp>
        <p:nvSpPr>
          <p:cNvPr id="4" name="Slide Number Placeholder 3"/>
          <p:cNvSpPr>
            <a:spLocks noGrp="1"/>
          </p:cNvSpPr>
          <p:nvPr>
            <p:ph type="sldNum" sz="quarter" idx="5"/>
          </p:nvPr>
        </p:nvSpPr>
        <p:spPr/>
        <p:txBody>
          <a:bodyPr/>
          <a:lstStyle/>
          <a:p>
            <a:fld id="{B5D207B0-5271-4B48-8F11-F6D90584FECD}" type="slidenum">
              <a:rPr lang="en-US" smtClean="0"/>
              <a:t>9</a:t>
            </a:fld>
            <a:endParaRPr lang="en-US"/>
          </a:p>
        </p:txBody>
      </p:sp>
    </p:spTree>
    <p:extLst>
      <p:ext uri="{BB962C8B-B14F-4D97-AF65-F5344CB8AC3E}">
        <p14:creationId xmlns:p14="http://schemas.microsoft.com/office/powerpoint/2010/main" val="345463131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video" Target="https://www.youtube.com/embed/yREQNjPMDYA?feature=oembed" TargetMode="External"/><Relationship Id="rId4" Type="http://schemas.openxmlformats.org/officeDocument/2006/relationships/image" Target="../media/image4.jpe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6BB2FC-7210-49F5-993A-00B15C358B7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50DDDBB-D62A-4015-A79E-4B409CE18FAA}"/>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Rectangle 10">
            <a:extLst>
              <a:ext uri="{FF2B5EF4-FFF2-40B4-BE49-F238E27FC236}">
                <a16:creationId xmlns:a16="http://schemas.microsoft.com/office/drawing/2014/main" id="{C2DDBC13-6109-EFC9-39E0-D8EF14C51331}"/>
              </a:ext>
            </a:extLst>
          </p:cNvPr>
          <p:cNvSpPr/>
          <p:nvPr userDrawn="1"/>
        </p:nvSpPr>
        <p:spPr>
          <a:xfrm>
            <a:off x="0" y="6343711"/>
            <a:ext cx="9073661" cy="315912"/>
          </a:xfrm>
          <a:prstGeom prst="rect">
            <a:avLst/>
          </a:prstGeom>
          <a:solidFill>
            <a:srgbClr val="0756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descr="A pixelated eagle and fleur-de-lis&#10;&#10;Description automatically generated">
            <a:extLst>
              <a:ext uri="{FF2B5EF4-FFF2-40B4-BE49-F238E27FC236}">
                <a16:creationId xmlns:a16="http://schemas.microsoft.com/office/drawing/2014/main" id="{72901E7C-74B1-A78B-2ECE-3A26869050F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70378" y="6243156"/>
            <a:ext cx="2921149" cy="451635"/>
          </a:xfrm>
          <a:prstGeom prst="rect">
            <a:avLst/>
          </a:prstGeom>
        </p:spPr>
      </p:pic>
    </p:spTree>
    <p:extLst>
      <p:ext uri="{BB962C8B-B14F-4D97-AF65-F5344CB8AC3E}">
        <p14:creationId xmlns:p14="http://schemas.microsoft.com/office/powerpoint/2010/main" val="2908346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8EF757-681C-4A02-9880-D3EFEC32F11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2B92B0C-E864-4B4B-964A-9E53C4E7093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C6875C4-2DA6-4DB0-886A-65230F286CF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CFA1B245-E00A-3917-E017-4EA5C66C542C}"/>
              </a:ext>
            </a:extLst>
          </p:cNvPr>
          <p:cNvSpPr/>
          <p:nvPr userDrawn="1"/>
        </p:nvSpPr>
        <p:spPr>
          <a:xfrm>
            <a:off x="0" y="6343711"/>
            <a:ext cx="9073661" cy="315912"/>
          </a:xfrm>
          <a:prstGeom prst="rect">
            <a:avLst/>
          </a:prstGeom>
          <a:solidFill>
            <a:srgbClr val="0756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A pixelated eagle and fleur-de-lis&#10;&#10;Description automatically generated">
            <a:extLst>
              <a:ext uri="{FF2B5EF4-FFF2-40B4-BE49-F238E27FC236}">
                <a16:creationId xmlns:a16="http://schemas.microsoft.com/office/drawing/2014/main" id="{B00A0236-CD49-6C02-C970-557E46BC964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70378" y="6243156"/>
            <a:ext cx="2921149" cy="451635"/>
          </a:xfrm>
          <a:prstGeom prst="rect">
            <a:avLst/>
          </a:prstGeom>
        </p:spPr>
      </p:pic>
    </p:spTree>
    <p:extLst>
      <p:ext uri="{BB962C8B-B14F-4D97-AF65-F5344CB8AC3E}">
        <p14:creationId xmlns:p14="http://schemas.microsoft.com/office/powerpoint/2010/main" val="9478058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83AD7C-ECC6-49CB-B259-D3F6D5FCA6D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7E5DAF5-D4B9-40C2-8952-A817CEA0E76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DD5CD0C-B93E-4D69-9F0B-B03424A60E8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111D90EF-04B1-4207-82AE-7D6FF6DE437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306857F-C227-4BF7-9CAA-DF52159C1DD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descr="A pixelated eagle and fleur-de-lis&#10;&#10;Description automatically generated">
            <a:extLst>
              <a:ext uri="{FF2B5EF4-FFF2-40B4-BE49-F238E27FC236}">
                <a16:creationId xmlns:a16="http://schemas.microsoft.com/office/drawing/2014/main" id="{D916E408-743D-4137-361F-428EB2B7145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70378" y="6243156"/>
            <a:ext cx="2921149" cy="451635"/>
          </a:xfrm>
          <a:prstGeom prst="rect">
            <a:avLst/>
          </a:prstGeom>
        </p:spPr>
      </p:pic>
      <p:sp>
        <p:nvSpPr>
          <p:cNvPr id="11" name="Rectangle 10">
            <a:extLst>
              <a:ext uri="{FF2B5EF4-FFF2-40B4-BE49-F238E27FC236}">
                <a16:creationId xmlns:a16="http://schemas.microsoft.com/office/drawing/2014/main" id="{8AF52595-2092-FCC4-2918-2636FE29C921}"/>
              </a:ext>
            </a:extLst>
          </p:cNvPr>
          <p:cNvSpPr/>
          <p:nvPr userDrawn="1"/>
        </p:nvSpPr>
        <p:spPr>
          <a:xfrm>
            <a:off x="0" y="6343711"/>
            <a:ext cx="9073661" cy="315912"/>
          </a:xfrm>
          <a:prstGeom prst="rect">
            <a:avLst/>
          </a:prstGeom>
          <a:solidFill>
            <a:srgbClr val="0756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124019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6499FE-3370-48F5-9321-3BDCA32F3D21}"/>
              </a:ext>
            </a:extLst>
          </p:cNvPr>
          <p:cNvSpPr>
            <a:spLocks noGrp="1"/>
          </p:cNvSpPr>
          <p:nvPr>
            <p:ph type="title"/>
          </p:nvPr>
        </p:nvSpPr>
        <p:spPr/>
        <p:txBody>
          <a:bodyPr/>
          <a:lstStyle/>
          <a:p>
            <a:r>
              <a:rPr lang="en-US"/>
              <a:t>Click to edit Master title style</a:t>
            </a:r>
          </a:p>
        </p:txBody>
      </p:sp>
      <p:pic>
        <p:nvPicPr>
          <p:cNvPr id="6" name="Picture 5" descr="A pixelated eagle and fleur-de-lis&#10;&#10;Description automatically generated">
            <a:extLst>
              <a:ext uri="{FF2B5EF4-FFF2-40B4-BE49-F238E27FC236}">
                <a16:creationId xmlns:a16="http://schemas.microsoft.com/office/drawing/2014/main" id="{B491A432-C8BD-9833-A8B4-DBD00718334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70378" y="6243156"/>
            <a:ext cx="2921149" cy="451635"/>
          </a:xfrm>
          <a:prstGeom prst="rect">
            <a:avLst/>
          </a:prstGeom>
        </p:spPr>
      </p:pic>
      <p:sp>
        <p:nvSpPr>
          <p:cNvPr id="7" name="Rectangle 6">
            <a:extLst>
              <a:ext uri="{FF2B5EF4-FFF2-40B4-BE49-F238E27FC236}">
                <a16:creationId xmlns:a16="http://schemas.microsoft.com/office/drawing/2014/main" id="{2F4B0F77-6FAF-1282-B422-7DCFBDEBEFE2}"/>
              </a:ext>
            </a:extLst>
          </p:cNvPr>
          <p:cNvSpPr/>
          <p:nvPr userDrawn="1"/>
        </p:nvSpPr>
        <p:spPr>
          <a:xfrm>
            <a:off x="0" y="6343711"/>
            <a:ext cx="9073661" cy="315912"/>
          </a:xfrm>
          <a:prstGeom prst="rect">
            <a:avLst/>
          </a:prstGeom>
          <a:solidFill>
            <a:srgbClr val="0756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668929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A pixelated eagle and fleur-de-lis&#10;&#10;Description automatically generated">
            <a:extLst>
              <a:ext uri="{FF2B5EF4-FFF2-40B4-BE49-F238E27FC236}">
                <a16:creationId xmlns:a16="http://schemas.microsoft.com/office/drawing/2014/main" id="{0C94862F-08CF-46FC-C24E-7A34BB609F9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70378" y="6243156"/>
            <a:ext cx="2921149" cy="451635"/>
          </a:xfrm>
          <a:prstGeom prst="rect">
            <a:avLst/>
          </a:prstGeom>
        </p:spPr>
      </p:pic>
      <p:sp>
        <p:nvSpPr>
          <p:cNvPr id="6" name="Rectangle 5">
            <a:extLst>
              <a:ext uri="{FF2B5EF4-FFF2-40B4-BE49-F238E27FC236}">
                <a16:creationId xmlns:a16="http://schemas.microsoft.com/office/drawing/2014/main" id="{BAF6F8E2-423C-235F-A91E-46368224DC61}"/>
              </a:ext>
            </a:extLst>
          </p:cNvPr>
          <p:cNvSpPr/>
          <p:nvPr userDrawn="1"/>
        </p:nvSpPr>
        <p:spPr>
          <a:xfrm>
            <a:off x="0" y="6343711"/>
            <a:ext cx="9073661" cy="315912"/>
          </a:xfrm>
          <a:prstGeom prst="rect">
            <a:avLst/>
          </a:prstGeom>
          <a:solidFill>
            <a:srgbClr val="0756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618627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66139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A29CC8-CB60-4446-B9C0-ADCD8384120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3E9C459-CA2E-471A-90B8-9CD7B5B7442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C993446-49D2-4C5C-AB3C-7983D6B46E7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8" name="Picture 7" descr="A pixelated eagle and fleur-de-lis&#10;&#10;Description automatically generated">
            <a:extLst>
              <a:ext uri="{FF2B5EF4-FFF2-40B4-BE49-F238E27FC236}">
                <a16:creationId xmlns:a16="http://schemas.microsoft.com/office/drawing/2014/main" id="{FFFBB187-25D7-47C5-F607-124BAF582B5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70378" y="6243156"/>
            <a:ext cx="2921149" cy="451635"/>
          </a:xfrm>
          <a:prstGeom prst="rect">
            <a:avLst/>
          </a:prstGeom>
        </p:spPr>
      </p:pic>
      <p:sp>
        <p:nvSpPr>
          <p:cNvPr id="9" name="Rectangle 8">
            <a:extLst>
              <a:ext uri="{FF2B5EF4-FFF2-40B4-BE49-F238E27FC236}">
                <a16:creationId xmlns:a16="http://schemas.microsoft.com/office/drawing/2014/main" id="{D1C14125-5670-0FF1-5A04-AD8CD4EE708C}"/>
              </a:ext>
            </a:extLst>
          </p:cNvPr>
          <p:cNvSpPr/>
          <p:nvPr userDrawn="1"/>
        </p:nvSpPr>
        <p:spPr>
          <a:xfrm>
            <a:off x="0" y="6343711"/>
            <a:ext cx="9073661" cy="315912"/>
          </a:xfrm>
          <a:prstGeom prst="rect">
            <a:avLst/>
          </a:prstGeom>
          <a:solidFill>
            <a:srgbClr val="0756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7641182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B1AF4-9EFB-4707-9220-D0D63A4D98D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1970091-600C-4D13-BC30-F0937733040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E3D1BD4D-2262-4913-BC7B-CDD0773F33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8" name="Picture 7" descr="A pixelated eagle and fleur-de-lis&#10;&#10;Description automatically generated">
            <a:extLst>
              <a:ext uri="{FF2B5EF4-FFF2-40B4-BE49-F238E27FC236}">
                <a16:creationId xmlns:a16="http://schemas.microsoft.com/office/drawing/2014/main" id="{95A09301-6D40-261D-449B-6AF89293CA4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70378" y="6243156"/>
            <a:ext cx="2921149" cy="451635"/>
          </a:xfrm>
          <a:prstGeom prst="rect">
            <a:avLst/>
          </a:prstGeom>
        </p:spPr>
      </p:pic>
      <p:sp>
        <p:nvSpPr>
          <p:cNvPr id="9" name="Rectangle 8">
            <a:extLst>
              <a:ext uri="{FF2B5EF4-FFF2-40B4-BE49-F238E27FC236}">
                <a16:creationId xmlns:a16="http://schemas.microsoft.com/office/drawing/2014/main" id="{C8774B37-F34B-E20E-FDA4-684FC1755BE8}"/>
              </a:ext>
            </a:extLst>
          </p:cNvPr>
          <p:cNvSpPr/>
          <p:nvPr userDrawn="1"/>
        </p:nvSpPr>
        <p:spPr>
          <a:xfrm>
            <a:off x="0" y="6343711"/>
            <a:ext cx="9073661" cy="315912"/>
          </a:xfrm>
          <a:prstGeom prst="rect">
            <a:avLst/>
          </a:prstGeom>
          <a:solidFill>
            <a:srgbClr val="0756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850130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514F11-2B33-457A-AE33-E84F496C0E1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86930FA-69BC-4619-978D-55BEAF1C65A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A pixelated eagle and fleur-de-lis&#10;&#10;Description automatically generated">
            <a:extLst>
              <a:ext uri="{FF2B5EF4-FFF2-40B4-BE49-F238E27FC236}">
                <a16:creationId xmlns:a16="http://schemas.microsoft.com/office/drawing/2014/main" id="{B794337A-6CBF-625D-825A-48C4B388BE4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70378" y="6243156"/>
            <a:ext cx="2921149" cy="451635"/>
          </a:xfrm>
          <a:prstGeom prst="rect">
            <a:avLst/>
          </a:prstGeom>
        </p:spPr>
      </p:pic>
      <p:sp>
        <p:nvSpPr>
          <p:cNvPr id="8" name="Rectangle 7">
            <a:extLst>
              <a:ext uri="{FF2B5EF4-FFF2-40B4-BE49-F238E27FC236}">
                <a16:creationId xmlns:a16="http://schemas.microsoft.com/office/drawing/2014/main" id="{9EAFF8C0-FF2B-8447-B3EF-197DC3F17CBD}"/>
              </a:ext>
            </a:extLst>
          </p:cNvPr>
          <p:cNvSpPr/>
          <p:nvPr userDrawn="1"/>
        </p:nvSpPr>
        <p:spPr>
          <a:xfrm>
            <a:off x="0" y="6343711"/>
            <a:ext cx="9073661" cy="315912"/>
          </a:xfrm>
          <a:prstGeom prst="rect">
            <a:avLst/>
          </a:prstGeom>
          <a:solidFill>
            <a:srgbClr val="0756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263974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14A9CE8-520D-4A08-8BE0-AD7B43EB375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F077866-7875-4403-83CF-5558D69EF42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A pixelated eagle and fleur-de-lis&#10;&#10;Description automatically generated">
            <a:extLst>
              <a:ext uri="{FF2B5EF4-FFF2-40B4-BE49-F238E27FC236}">
                <a16:creationId xmlns:a16="http://schemas.microsoft.com/office/drawing/2014/main" id="{A347FE61-ADCA-2027-39E6-BDE85EAD8E4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70378" y="6243156"/>
            <a:ext cx="2921149" cy="451635"/>
          </a:xfrm>
          <a:prstGeom prst="rect">
            <a:avLst/>
          </a:prstGeom>
        </p:spPr>
      </p:pic>
      <p:sp>
        <p:nvSpPr>
          <p:cNvPr id="8" name="Rectangle 7">
            <a:extLst>
              <a:ext uri="{FF2B5EF4-FFF2-40B4-BE49-F238E27FC236}">
                <a16:creationId xmlns:a16="http://schemas.microsoft.com/office/drawing/2014/main" id="{F205E194-E059-501B-EE4E-125B7521C4F1}"/>
              </a:ext>
            </a:extLst>
          </p:cNvPr>
          <p:cNvSpPr/>
          <p:nvPr userDrawn="1"/>
        </p:nvSpPr>
        <p:spPr>
          <a:xfrm>
            <a:off x="0" y="6343711"/>
            <a:ext cx="9073661" cy="315912"/>
          </a:xfrm>
          <a:prstGeom prst="rect">
            <a:avLst/>
          </a:prstGeom>
          <a:solidFill>
            <a:srgbClr val="0756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390498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1_Title and Content">
    <p:bg>
      <p:bgPr>
        <a:solidFill>
          <a:srgbClr val="075697"/>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6BB2FC-7210-49F5-993A-00B15C358B79}"/>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50DDDBB-D62A-4015-A79E-4B409CE18FAA}"/>
              </a:ext>
            </a:extLst>
          </p:cNvPr>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descr="A black and white logo&#10;&#10;Description automatically generated">
            <a:extLst>
              <a:ext uri="{FF2B5EF4-FFF2-40B4-BE49-F238E27FC236}">
                <a16:creationId xmlns:a16="http://schemas.microsoft.com/office/drawing/2014/main" id="{D2583698-E122-C46D-2230-36E45E58AC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235746" y="6034906"/>
            <a:ext cx="3599001" cy="553988"/>
          </a:xfrm>
          <a:prstGeom prst="rect">
            <a:avLst/>
          </a:prstGeom>
        </p:spPr>
      </p:pic>
    </p:spTree>
    <p:extLst>
      <p:ext uri="{BB962C8B-B14F-4D97-AF65-F5344CB8AC3E}">
        <p14:creationId xmlns:p14="http://schemas.microsoft.com/office/powerpoint/2010/main" val="16384437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rgbClr val="075697"/>
        </a:solidFill>
        <a:effectLst/>
      </p:bgPr>
    </p:bg>
    <p:spTree>
      <p:nvGrpSpPr>
        <p:cNvPr id="1" name=""/>
        <p:cNvGrpSpPr/>
        <p:nvPr/>
      </p:nvGrpSpPr>
      <p:grpSpPr>
        <a:xfrm>
          <a:off x="0" y="0"/>
          <a:ext cx="0" cy="0"/>
          <a:chOff x="0" y="0"/>
          <a:chExt cx="0" cy="0"/>
        </a:xfrm>
      </p:grpSpPr>
      <p:pic>
        <p:nvPicPr>
          <p:cNvPr id="7" name="Picture 6" descr="A black and white logo&#10;&#10;Description automatically generated">
            <a:extLst>
              <a:ext uri="{FF2B5EF4-FFF2-40B4-BE49-F238E27FC236}">
                <a16:creationId xmlns:a16="http://schemas.microsoft.com/office/drawing/2014/main" id="{D2583698-E122-C46D-2230-36E45E58AC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58422" y="2303584"/>
            <a:ext cx="10875156" cy="1673994"/>
          </a:xfrm>
          <a:prstGeom prst="rect">
            <a:avLst/>
          </a:prstGeom>
        </p:spPr>
      </p:pic>
    </p:spTree>
    <p:extLst>
      <p:ext uri="{BB962C8B-B14F-4D97-AF65-F5344CB8AC3E}">
        <p14:creationId xmlns:p14="http://schemas.microsoft.com/office/powerpoint/2010/main" val="21680251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rgbClr val="075697"/>
        </a:solidFill>
        <a:effectLst/>
      </p:bgPr>
    </p:bg>
    <p:spTree>
      <p:nvGrpSpPr>
        <p:cNvPr id="1" name=""/>
        <p:cNvGrpSpPr/>
        <p:nvPr/>
      </p:nvGrpSpPr>
      <p:grpSpPr>
        <a:xfrm>
          <a:off x="0" y="0"/>
          <a:ext cx="0" cy="0"/>
          <a:chOff x="0" y="0"/>
          <a:chExt cx="0" cy="0"/>
        </a:xfrm>
      </p:grpSpPr>
      <p:pic>
        <p:nvPicPr>
          <p:cNvPr id="3" name="Picture 2" descr="A black and white logo with white text&#10;&#10;Description automatically generated">
            <a:extLst>
              <a:ext uri="{FF2B5EF4-FFF2-40B4-BE49-F238E27FC236}">
                <a16:creationId xmlns:a16="http://schemas.microsoft.com/office/drawing/2014/main" id="{4111B350-352A-23F8-F74D-644E0455BDA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38037" y="771138"/>
            <a:ext cx="6915926" cy="5315723"/>
          </a:xfrm>
          <a:prstGeom prst="rect">
            <a:avLst/>
          </a:prstGeom>
        </p:spPr>
      </p:pic>
    </p:spTree>
    <p:extLst>
      <p:ext uri="{BB962C8B-B14F-4D97-AF65-F5344CB8AC3E}">
        <p14:creationId xmlns:p14="http://schemas.microsoft.com/office/powerpoint/2010/main" val="6819314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tx1"/>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AA837EC5-B555-47D5-AB4A-BAB18FFA037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Picture 6" descr="A pixelated eagle and fleur-de-lis&#10;&#10;Description automatically generated">
            <a:extLst>
              <a:ext uri="{FF2B5EF4-FFF2-40B4-BE49-F238E27FC236}">
                <a16:creationId xmlns:a16="http://schemas.microsoft.com/office/drawing/2014/main" id="{D6C67B68-CEBA-FAA3-EA8B-7301B9499FE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81484" y="1600200"/>
            <a:ext cx="8299721" cy="1283211"/>
          </a:xfrm>
          <a:prstGeom prst="rect">
            <a:avLst/>
          </a:prstGeom>
        </p:spPr>
      </p:pic>
      <p:pic>
        <p:nvPicPr>
          <p:cNvPr id="8" name="Online Media 3" title="Scouting America Anthem">
            <a:hlinkClick r:id="" action="ppaction://media"/>
            <a:extLst>
              <a:ext uri="{FF2B5EF4-FFF2-40B4-BE49-F238E27FC236}">
                <a16:creationId xmlns:a16="http://schemas.microsoft.com/office/drawing/2014/main" id="{1CBDA12D-17CE-90AB-8974-9CA6181BD4E2}"/>
              </a:ext>
            </a:extLst>
          </p:cNvPr>
          <p:cNvPicPr>
            <a:picLocks noRot="1" noChangeAspect="1"/>
          </p:cNvPicPr>
          <p:nvPr userDrawn="1">
            <a:videoFile r:link="rId1"/>
          </p:nvPr>
        </p:nvPicPr>
        <p:blipFill>
          <a:blip r:embed="rId4"/>
          <a:stretch>
            <a:fillRect/>
          </a:stretch>
        </p:blipFill>
        <p:spPr>
          <a:xfrm>
            <a:off x="836177" y="457200"/>
            <a:ext cx="10519646" cy="5943600"/>
          </a:xfrm>
          <a:prstGeom prst="rect">
            <a:avLst/>
          </a:prstGeom>
        </p:spPr>
      </p:pic>
    </p:spTree>
    <p:extLst>
      <p:ext uri="{BB962C8B-B14F-4D97-AF65-F5344CB8AC3E}">
        <p14:creationId xmlns:p14="http://schemas.microsoft.com/office/powerpoint/2010/main" val="3876032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8"/>
                                        </p:tgtEl>
                                      </p:cBhvr>
                                    </p:cmd>
                                  </p:childTnLst>
                                </p:cTn>
                              </p:par>
                            </p:childTnLst>
                          </p:cTn>
                        </p:par>
                      </p:childTnLst>
                    </p:cTn>
                  </p:par>
                </p:childTnLst>
              </p:cTn>
              <p:nextCondLst>
                <p:cond evt="onClick" delay="0">
                  <p:tgtEl>
                    <p:spTgt spid="8"/>
                  </p:tgtEl>
                </p:cond>
              </p:nextCondLst>
            </p:seq>
            <p:video>
              <p:cMediaNode vol="80000">
                <p:cTn id="12" fill="hold" display="0">
                  <p:stCondLst>
                    <p:cond delay="indefinite"/>
                  </p:stCondLst>
                </p:cTn>
                <p:tgtEl>
                  <p:spTgt spid="8"/>
                </p:tgtEl>
              </p:cMediaNode>
            </p:video>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pic>
        <p:nvPicPr>
          <p:cNvPr id="4" name="Picture 3" descr="A blue and white eagle with a shield and stars&#10;&#10;Description automatically generated">
            <a:extLst>
              <a:ext uri="{FF2B5EF4-FFF2-40B4-BE49-F238E27FC236}">
                <a16:creationId xmlns:a16="http://schemas.microsoft.com/office/drawing/2014/main" id="{FA0E348E-CE95-E93D-AB93-FD1DB66ABB5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48578" y="99053"/>
            <a:ext cx="5894844" cy="6659894"/>
          </a:xfrm>
          <a:prstGeom prst="rect">
            <a:avLst/>
          </a:prstGeom>
        </p:spPr>
      </p:pic>
    </p:spTree>
    <p:extLst>
      <p:ext uri="{BB962C8B-B14F-4D97-AF65-F5344CB8AC3E}">
        <p14:creationId xmlns:p14="http://schemas.microsoft.com/office/powerpoint/2010/main" val="41382771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pic>
        <p:nvPicPr>
          <p:cNvPr id="3" name="Picture 2" descr="A blue text on a black background&#10;&#10;Description automatically generated">
            <a:extLst>
              <a:ext uri="{FF2B5EF4-FFF2-40B4-BE49-F238E27FC236}">
                <a16:creationId xmlns:a16="http://schemas.microsoft.com/office/drawing/2014/main" id="{71F71FC7-FC0B-81F3-3755-39F02526D96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21722" y="728523"/>
            <a:ext cx="6548555" cy="5043607"/>
          </a:xfrm>
          <a:prstGeom prst="rect">
            <a:avLst/>
          </a:prstGeom>
        </p:spPr>
      </p:pic>
    </p:spTree>
    <p:extLst>
      <p:ext uri="{BB962C8B-B14F-4D97-AF65-F5344CB8AC3E}">
        <p14:creationId xmlns:p14="http://schemas.microsoft.com/office/powerpoint/2010/main" val="25164323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6544B97-D90B-4251-B303-F42BABF433D9}"/>
              </a:ext>
            </a:extLst>
          </p:cNvPr>
          <p:cNvSpPr>
            <a:spLocks noGrp="1"/>
          </p:cNvSpPr>
          <p:nvPr>
            <p:ph type="body" idx="1"/>
          </p:nvPr>
        </p:nvSpPr>
        <p:spPr>
          <a:xfrm>
            <a:off x="831850" y="3798277"/>
            <a:ext cx="10515600" cy="2291373"/>
          </a:xfrm>
        </p:spPr>
        <p:txBody>
          <a:bodyPr>
            <a:normAutofit/>
          </a:bodyPr>
          <a:lstStyle>
            <a:lvl1pPr marL="0" indent="0" algn="ctr">
              <a:buNone/>
              <a:defRPr sz="3200">
                <a:solidFill>
                  <a:schemeClr val="tx1">
                    <a:tint val="75000"/>
                  </a:schemeClr>
                </a:solidFill>
                <a:latin typeface="Arial Black" panose="020B0A040201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88C4E32-D95D-40CE-A7DE-EC9E74C9D0A4}"/>
              </a:ext>
            </a:extLst>
          </p:cNvPr>
          <p:cNvSpPr>
            <a:spLocks noGrp="1"/>
          </p:cNvSpPr>
          <p:nvPr>
            <p:ph type="dt" sz="half" idx="10"/>
          </p:nvPr>
        </p:nvSpPr>
        <p:spPr>
          <a:xfrm>
            <a:off x="838200" y="6356350"/>
            <a:ext cx="2743200" cy="365125"/>
          </a:xfrm>
          <a:prstGeom prst="rect">
            <a:avLst/>
          </a:prstGeom>
        </p:spPr>
        <p:txBody>
          <a:bodyPr/>
          <a:lstStyle/>
          <a:p>
            <a:fld id="{BF8B219C-0363-4EAC-B355-C16BC5F10A50}" type="datetimeFigureOut">
              <a:rPr lang="en-US" smtClean="0"/>
              <a:t>1/14/25</a:t>
            </a:fld>
            <a:endParaRPr lang="en-US"/>
          </a:p>
        </p:txBody>
      </p:sp>
      <p:sp>
        <p:nvSpPr>
          <p:cNvPr id="5" name="Footer Placeholder 4">
            <a:extLst>
              <a:ext uri="{FF2B5EF4-FFF2-40B4-BE49-F238E27FC236}">
                <a16:creationId xmlns:a16="http://schemas.microsoft.com/office/drawing/2014/main" id="{CB5B6717-C5A9-4E32-B8EC-5887317D2FC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D22FD96-2ED5-4776-B90F-FC4761E221B7}"/>
              </a:ext>
            </a:extLst>
          </p:cNvPr>
          <p:cNvSpPr>
            <a:spLocks noGrp="1"/>
          </p:cNvSpPr>
          <p:nvPr>
            <p:ph type="sldNum" sz="quarter" idx="12"/>
          </p:nvPr>
        </p:nvSpPr>
        <p:spPr>
          <a:xfrm>
            <a:off x="8610600" y="6356350"/>
            <a:ext cx="2743200" cy="365125"/>
          </a:xfrm>
          <a:prstGeom prst="rect">
            <a:avLst/>
          </a:prstGeom>
        </p:spPr>
        <p:txBody>
          <a:bodyPr/>
          <a:lstStyle/>
          <a:p>
            <a:fld id="{5575102F-CC77-4CA7-8712-F041898EE779}" type="slidenum">
              <a:rPr lang="en-US" smtClean="0"/>
              <a:t>‹#›</a:t>
            </a:fld>
            <a:endParaRPr lang="en-US"/>
          </a:p>
        </p:txBody>
      </p:sp>
      <p:pic>
        <p:nvPicPr>
          <p:cNvPr id="7" name="Picture 6" descr="A pixelated eagle and fleur-de-lis&#10;&#10;Description automatically generated">
            <a:extLst>
              <a:ext uri="{FF2B5EF4-FFF2-40B4-BE49-F238E27FC236}">
                <a16:creationId xmlns:a16="http://schemas.microsoft.com/office/drawing/2014/main" id="{C82D88EB-31C6-B7FF-FC1D-120633A2D81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8200" y="1604353"/>
            <a:ext cx="10509250" cy="1624824"/>
          </a:xfrm>
          <a:prstGeom prst="rect">
            <a:avLst/>
          </a:prstGeom>
        </p:spPr>
      </p:pic>
    </p:spTree>
    <p:extLst>
      <p:ext uri="{BB962C8B-B14F-4D97-AF65-F5344CB8AC3E}">
        <p14:creationId xmlns:p14="http://schemas.microsoft.com/office/powerpoint/2010/main" val="7979250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6544B97-D90B-4251-B303-F42BABF433D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88C4E32-D95D-40CE-A7DE-EC9E74C9D0A4}"/>
              </a:ext>
            </a:extLst>
          </p:cNvPr>
          <p:cNvSpPr>
            <a:spLocks noGrp="1"/>
          </p:cNvSpPr>
          <p:nvPr>
            <p:ph type="dt" sz="half" idx="10"/>
          </p:nvPr>
        </p:nvSpPr>
        <p:spPr>
          <a:xfrm>
            <a:off x="838200" y="6356350"/>
            <a:ext cx="2743200" cy="365125"/>
          </a:xfrm>
          <a:prstGeom prst="rect">
            <a:avLst/>
          </a:prstGeom>
        </p:spPr>
        <p:txBody>
          <a:bodyPr/>
          <a:lstStyle/>
          <a:p>
            <a:fld id="{BF8B219C-0363-4EAC-B355-C16BC5F10A50}" type="datetimeFigureOut">
              <a:rPr lang="en-US" smtClean="0"/>
              <a:t>1/14/25</a:t>
            </a:fld>
            <a:endParaRPr lang="en-US"/>
          </a:p>
        </p:txBody>
      </p:sp>
      <p:sp>
        <p:nvSpPr>
          <p:cNvPr id="5" name="Footer Placeholder 4">
            <a:extLst>
              <a:ext uri="{FF2B5EF4-FFF2-40B4-BE49-F238E27FC236}">
                <a16:creationId xmlns:a16="http://schemas.microsoft.com/office/drawing/2014/main" id="{CB5B6717-C5A9-4E32-B8EC-5887317D2FC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D22FD96-2ED5-4776-B90F-FC4761E221B7}"/>
              </a:ext>
            </a:extLst>
          </p:cNvPr>
          <p:cNvSpPr>
            <a:spLocks noGrp="1"/>
          </p:cNvSpPr>
          <p:nvPr>
            <p:ph type="sldNum" sz="quarter" idx="12"/>
          </p:nvPr>
        </p:nvSpPr>
        <p:spPr>
          <a:xfrm>
            <a:off x="8610600" y="6356350"/>
            <a:ext cx="2743200" cy="365125"/>
          </a:xfrm>
          <a:prstGeom prst="rect">
            <a:avLst/>
          </a:prstGeom>
        </p:spPr>
        <p:txBody>
          <a:bodyPr/>
          <a:lstStyle/>
          <a:p>
            <a:fld id="{5575102F-CC77-4CA7-8712-F041898EE779}" type="slidenum">
              <a:rPr lang="en-US" smtClean="0"/>
              <a:t>‹#›</a:t>
            </a:fld>
            <a:endParaRPr lang="en-US"/>
          </a:p>
        </p:txBody>
      </p:sp>
      <p:pic>
        <p:nvPicPr>
          <p:cNvPr id="7" name="Picture 6" descr="A pixelated eagle and fleur-de-lis&#10;&#10;Description automatically generated">
            <a:extLst>
              <a:ext uri="{FF2B5EF4-FFF2-40B4-BE49-F238E27FC236}">
                <a16:creationId xmlns:a16="http://schemas.microsoft.com/office/drawing/2014/main" id="{C82D88EB-31C6-B7FF-FC1D-120633A2D81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8200" y="1604353"/>
            <a:ext cx="10509250" cy="1624824"/>
          </a:xfrm>
          <a:prstGeom prst="rect">
            <a:avLst/>
          </a:prstGeom>
        </p:spPr>
      </p:pic>
    </p:spTree>
    <p:extLst>
      <p:ext uri="{BB962C8B-B14F-4D97-AF65-F5344CB8AC3E}">
        <p14:creationId xmlns:p14="http://schemas.microsoft.com/office/powerpoint/2010/main" val="35922829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D9D2550-CAEC-427C-9931-29B0BCF64C6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8BCA68F2-4BD4-466B-B002-5596145E431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70437019"/>
      </p:ext>
    </p:extLst>
  </p:cSld>
  <p:clrMap bg1="lt1" tx1="dk1" bg2="lt2" tx2="dk2" accent1="accent1" accent2="accent2" accent3="accent3" accent4="accent4" accent5="accent5" accent6="accent6" hlink="hlink" folHlink="folHlink"/>
  <p:sldLayoutIdLst>
    <p:sldLayoutId id="2147483679" r:id="rId1"/>
    <p:sldLayoutId id="2147483672" r:id="rId2"/>
    <p:sldLayoutId id="2147483674" r:id="rId3"/>
    <p:sldLayoutId id="2147483675" r:id="rId4"/>
    <p:sldLayoutId id="2147483661" r:id="rId5"/>
    <p:sldLayoutId id="2147483676" r:id="rId6"/>
    <p:sldLayoutId id="2147483677" r:id="rId7"/>
    <p:sldLayoutId id="2147483663" r:id="rId8"/>
    <p:sldLayoutId id="2147483678" r:id="rId9"/>
    <p:sldLayoutId id="2147483664" r:id="rId10"/>
    <p:sldLayoutId id="2147483665" r:id="rId11"/>
    <p:sldLayoutId id="2147483666" r:id="rId12"/>
    <p:sldLayoutId id="2147483667" r:id="rId13"/>
    <p:sldLayoutId id="2147483673" r:id="rId14"/>
    <p:sldLayoutId id="2147483668" r:id="rId15"/>
    <p:sldLayoutId id="2147483669" r:id="rId16"/>
    <p:sldLayoutId id="2147483670" r:id="rId17"/>
    <p:sldLayoutId id="2147483671" r:id="rId18"/>
  </p:sldLayoutIdLst>
  <p:txStyles>
    <p:titleStyle>
      <a:lvl1pPr algn="l" defTabSz="914400" rtl="0" eaLnBrk="1" latinLnBrk="0" hangingPunct="1">
        <a:lnSpc>
          <a:spcPct val="90000"/>
        </a:lnSpc>
        <a:spcBef>
          <a:spcPct val="0"/>
        </a:spcBef>
        <a:buNone/>
        <a:defRPr sz="4400" kern="1200">
          <a:solidFill>
            <a:srgbClr val="075697"/>
          </a:solidFill>
          <a:latin typeface="Arial Black" panose="020B0A040201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8.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3.xml"/><Relationship Id="rId1" Type="http://schemas.openxmlformats.org/officeDocument/2006/relationships/slideLayout" Target="../slideLayouts/slideLayout10.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hyperlink" Target="mailto:wamegojim@gmail.com" TargetMode="External"/><Relationship Id="rId2" Type="http://schemas.openxmlformats.org/officeDocument/2006/relationships/notesSlide" Target="../notesSlides/notesSlide26.xml"/><Relationship Id="rId1" Type="http://schemas.openxmlformats.org/officeDocument/2006/relationships/slideLayout" Target="../slideLayouts/slideLayout11.xml"/><Relationship Id="rId6" Type="http://schemas.openxmlformats.org/officeDocument/2006/relationships/image" Target="../media/image28.jpeg"/><Relationship Id="rId5" Type="http://schemas.openxmlformats.org/officeDocument/2006/relationships/image" Target="../media/image27.jpg"/><Relationship Id="rId4" Type="http://schemas.openxmlformats.org/officeDocument/2006/relationships/hyperlink" Target="mailto:N3evz@rcn.com" TargetMode="Externa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1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FE2BFD7-D19F-BA45-EAD9-63DDAFC6BD80}"/>
              </a:ext>
            </a:extLst>
          </p:cNvPr>
          <p:cNvSpPr>
            <a:spLocks noGrp="1"/>
          </p:cNvSpPr>
          <p:nvPr>
            <p:ph type="body" idx="1"/>
          </p:nvPr>
        </p:nvSpPr>
        <p:spPr/>
        <p:txBody>
          <a:bodyPr>
            <a:normAutofit/>
          </a:bodyPr>
          <a:lstStyle/>
          <a:p>
            <a:r>
              <a:rPr lang="en-US" sz="4000" dirty="0">
                <a:solidFill>
                  <a:srgbClr val="898989"/>
                </a:solidFill>
              </a:rPr>
              <a:t>Alumni and NESA </a:t>
            </a:r>
            <a:br>
              <a:rPr lang="en-US" sz="4000" dirty="0">
                <a:solidFill>
                  <a:srgbClr val="898989"/>
                </a:solidFill>
              </a:rPr>
            </a:br>
            <a:r>
              <a:rPr lang="en-US" sz="4000" dirty="0">
                <a:solidFill>
                  <a:srgbClr val="898989"/>
                </a:solidFill>
              </a:rPr>
              <a:t>Awards and Recognition Programs</a:t>
            </a:r>
          </a:p>
          <a:p>
            <a:r>
              <a:rPr lang="en-US" dirty="0">
                <a:solidFill>
                  <a:srgbClr val="CE1126"/>
                </a:solidFill>
                <a:latin typeface="Arial" panose="020B0604020202020204" pitchFamily="34" charset="0"/>
              </a:rPr>
              <a:t>January 12, 2025 </a:t>
            </a:r>
          </a:p>
        </p:txBody>
      </p:sp>
      <p:pic>
        <p:nvPicPr>
          <p:cNvPr id="4" name="Picture 3" descr="A blue logo with a fire and dots&#10;&#10;AI-generated content may be incorrect.">
            <a:extLst>
              <a:ext uri="{FF2B5EF4-FFF2-40B4-BE49-F238E27FC236}">
                <a16:creationId xmlns:a16="http://schemas.microsoft.com/office/drawing/2014/main" id="{708A8755-0767-6789-C8B1-087BE39B67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1850" y="4943963"/>
            <a:ext cx="1851102" cy="1828800"/>
          </a:xfrm>
          <a:prstGeom prst="rect">
            <a:avLst/>
          </a:prstGeom>
        </p:spPr>
      </p:pic>
      <p:pic>
        <p:nvPicPr>
          <p:cNvPr id="6" name="Picture 5" descr="A eagle with a flag and a red white and blue circle&#10;&#10;AI-generated content may be incorrect.">
            <a:extLst>
              <a:ext uri="{FF2B5EF4-FFF2-40B4-BE49-F238E27FC236}">
                <a16:creationId xmlns:a16="http://schemas.microsoft.com/office/drawing/2014/main" id="{2C3F9BBE-917A-AB3D-13CC-592FBF0851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17877" y="4943963"/>
            <a:ext cx="1329573" cy="1828800"/>
          </a:xfrm>
          <a:prstGeom prst="rect">
            <a:avLst/>
          </a:prstGeom>
        </p:spPr>
      </p:pic>
    </p:spTree>
    <p:extLst>
      <p:ext uri="{BB962C8B-B14F-4D97-AF65-F5344CB8AC3E}">
        <p14:creationId xmlns:p14="http://schemas.microsoft.com/office/powerpoint/2010/main" val="34475300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5F2A6F-3943-8427-6FA0-EF8A152C8ED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EE47B20-26BC-0929-E641-E820C350C533}"/>
              </a:ext>
            </a:extLst>
          </p:cNvPr>
          <p:cNvSpPr>
            <a:spLocks noGrp="1"/>
          </p:cNvSpPr>
          <p:nvPr>
            <p:ph type="title"/>
          </p:nvPr>
        </p:nvSpPr>
        <p:spPr/>
        <p:txBody>
          <a:bodyPr>
            <a:normAutofit fontScale="90000"/>
          </a:bodyPr>
          <a:lstStyle/>
          <a:p>
            <a:r>
              <a:rPr lang="en-US" sz="4400" b="1" dirty="0"/>
              <a:t>Distinguished and Outstanding Council Alumni Committee Awards</a:t>
            </a:r>
            <a:endParaRPr lang="en-US"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17668867-9BA1-057C-F42A-0F5E3DA1680C}"/>
              </a:ext>
            </a:extLst>
          </p:cNvPr>
          <p:cNvSpPr>
            <a:spLocks noGrp="1"/>
          </p:cNvSpPr>
          <p:nvPr>
            <p:ph idx="1"/>
          </p:nvPr>
        </p:nvSpPr>
        <p:spPr/>
        <p:txBody>
          <a:bodyPr>
            <a:normAutofit fontScale="92500"/>
          </a:bodyPr>
          <a:lstStyle/>
          <a:p>
            <a:pPr marL="285750" indent="-285750" algn="l">
              <a:buFont typeface="Arial" panose="020B0604020202020204" pitchFamily="34" charset="0"/>
              <a:buChar char="•"/>
            </a:pPr>
            <a:r>
              <a:rPr lang="en-US" sz="2800" dirty="0">
                <a:solidFill>
                  <a:schemeClr val="tx1"/>
                </a:solidFill>
              </a:rPr>
              <a:t>P</a:t>
            </a:r>
            <a:r>
              <a:rPr lang="en-US" sz="2800" dirty="0">
                <a:solidFill>
                  <a:schemeClr val="tx1"/>
                </a:solidFill>
                <a:effectLst/>
              </a:rPr>
              <a:t>resented to Councils for their Alumni Relations efforts</a:t>
            </a:r>
          </a:p>
          <a:p>
            <a:pPr marL="285750" indent="-285750" algn="l">
              <a:buFont typeface="Arial" panose="020B0604020202020204" pitchFamily="34" charset="0"/>
              <a:buChar char="•"/>
            </a:pPr>
            <a:r>
              <a:rPr lang="en-US" sz="2800" dirty="0">
                <a:solidFill>
                  <a:schemeClr val="tx1"/>
                </a:solidFill>
              </a:rPr>
              <a:t>Must sponsor one alumni event, which engages non-active and unregistered alumni</a:t>
            </a:r>
          </a:p>
          <a:p>
            <a:pPr marL="285750" indent="-285750" algn="l">
              <a:buFont typeface="Arial" panose="020B0604020202020204" pitchFamily="34" charset="0"/>
              <a:buChar char="•"/>
            </a:pPr>
            <a:r>
              <a:rPr lang="en-US" sz="2800" dirty="0">
                <a:solidFill>
                  <a:schemeClr val="tx1"/>
                </a:solidFill>
              </a:rPr>
              <a:t>Collaborate with a specific council alumni group in promoting outreach to Alumni</a:t>
            </a:r>
          </a:p>
          <a:p>
            <a:pPr marL="285750" indent="-285750" algn="l">
              <a:buFont typeface="Arial" panose="020B0604020202020204" pitchFamily="34" charset="0"/>
              <a:buChar char="•"/>
            </a:pPr>
            <a:r>
              <a:rPr lang="en-US" sz="2800" dirty="0">
                <a:solidFill>
                  <a:schemeClr val="tx1"/>
                </a:solidFill>
              </a:rPr>
              <a:t>Publish and distribute an alumni-centric communication six times per year</a:t>
            </a:r>
          </a:p>
          <a:p>
            <a:pPr marL="285750" indent="-285750" algn="l">
              <a:buFont typeface="Arial" panose="020B0604020202020204" pitchFamily="34" charset="0"/>
              <a:buChar char="•"/>
            </a:pPr>
            <a:r>
              <a:rPr lang="en-US" sz="2800" dirty="0">
                <a:solidFill>
                  <a:schemeClr val="tx1"/>
                </a:solidFill>
                <a:effectLst/>
              </a:rPr>
              <a:t>Additional requirements completed determine </a:t>
            </a:r>
            <a:r>
              <a:rPr lang="en-US" sz="2800" b="1" dirty="0">
                <a:solidFill>
                  <a:srgbClr val="075697"/>
                </a:solidFill>
                <a:effectLst/>
              </a:rPr>
              <a:t>Outstanding (5 of 10) </a:t>
            </a:r>
            <a:r>
              <a:rPr lang="en-US" sz="2800" dirty="0">
                <a:solidFill>
                  <a:schemeClr val="tx1"/>
                </a:solidFill>
                <a:effectLst/>
              </a:rPr>
              <a:t>or </a:t>
            </a:r>
            <a:r>
              <a:rPr lang="en-US" sz="2800" b="1" dirty="0">
                <a:solidFill>
                  <a:srgbClr val="075697"/>
                </a:solidFill>
                <a:effectLst/>
              </a:rPr>
              <a:t>Distinguished (7 of 10)</a:t>
            </a:r>
          </a:p>
          <a:p>
            <a:pPr marL="285750" indent="-285750" algn="l">
              <a:buFont typeface="Arial" panose="020B0604020202020204" pitchFamily="34" charset="0"/>
              <a:buChar char="•"/>
            </a:pPr>
            <a:r>
              <a:rPr lang="en-US" sz="2800" dirty="0">
                <a:solidFill>
                  <a:schemeClr val="tx1"/>
                </a:solidFill>
              </a:rPr>
              <a:t>Must have an Alumni Committee to receive Distinguished Award</a:t>
            </a:r>
            <a:endParaRPr lang="en-US" sz="2800" dirty="0">
              <a:solidFill>
                <a:schemeClr val="tx1"/>
              </a:solidFill>
              <a:effectLst/>
            </a:endParaRPr>
          </a:p>
        </p:txBody>
      </p:sp>
    </p:spTree>
    <p:extLst>
      <p:ext uri="{BB962C8B-B14F-4D97-AF65-F5344CB8AC3E}">
        <p14:creationId xmlns:p14="http://schemas.microsoft.com/office/powerpoint/2010/main" val="4061080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672E4B-EE3A-659E-72BB-5E5131594A9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942B0AF-DA4C-4C34-E9D1-30E5F375247A}"/>
              </a:ext>
            </a:extLst>
          </p:cNvPr>
          <p:cNvSpPr>
            <a:spLocks noGrp="1"/>
          </p:cNvSpPr>
          <p:nvPr>
            <p:ph type="title"/>
          </p:nvPr>
        </p:nvSpPr>
        <p:spPr/>
        <p:txBody>
          <a:bodyPr/>
          <a:lstStyle/>
          <a:p>
            <a:r>
              <a:rPr lang="en-US" sz="4400" b="1" dirty="0"/>
              <a:t>Scouting Alumni Service Commemoration</a:t>
            </a:r>
            <a:endParaRPr lang="en-US" dirty="0"/>
          </a:p>
        </p:txBody>
      </p:sp>
      <p:sp>
        <p:nvSpPr>
          <p:cNvPr id="3" name="Content Placeholder 2">
            <a:extLst>
              <a:ext uri="{FF2B5EF4-FFF2-40B4-BE49-F238E27FC236}">
                <a16:creationId xmlns:a16="http://schemas.microsoft.com/office/drawing/2014/main" id="{2EE88A4A-5264-7760-06F9-C8F09A69139E}"/>
              </a:ext>
            </a:extLst>
          </p:cNvPr>
          <p:cNvSpPr>
            <a:spLocks noGrp="1"/>
          </p:cNvSpPr>
          <p:nvPr>
            <p:ph idx="1"/>
          </p:nvPr>
        </p:nvSpPr>
        <p:spPr/>
        <p:txBody>
          <a:bodyPr/>
          <a:lstStyle/>
          <a:p>
            <a:r>
              <a:rPr lang="en-US" dirty="0"/>
              <a:t>These are not awards but rather recognitions of service.</a:t>
            </a:r>
          </a:p>
          <a:p>
            <a:r>
              <a:rPr lang="en-US" dirty="0"/>
              <a:t>The idea is to allow units, districts, or councils to present them in a public setting, but without a formal process.</a:t>
            </a:r>
          </a:p>
          <a:p>
            <a:r>
              <a:rPr lang="en-US" dirty="0"/>
              <a:t>Years of service are counted using the “On My Honor” system to calculate tenure. Service may include other youth-serving organizations such as Girl Scouts, and Boys &amp; Girls Clubs. There is no application or Scout Executive signature required. </a:t>
            </a:r>
          </a:p>
          <a:p>
            <a:endParaRPr lang="en-US" dirty="0"/>
          </a:p>
          <a:p>
            <a:endParaRPr lang="en-US" dirty="0"/>
          </a:p>
          <a:p>
            <a:endParaRPr lang="en-US" dirty="0"/>
          </a:p>
          <a:p>
            <a:endParaRPr lang="en-US" dirty="0"/>
          </a:p>
          <a:p>
            <a:endParaRPr lang="en-US" dirty="0"/>
          </a:p>
        </p:txBody>
      </p:sp>
      <p:pic>
        <p:nvPicPr>
          <p:cNvPr id="5" name="Picture 4">
            <a:extLst>
              <a:ext uri="{FF2B5EF4-FFF2-40B4-BE49-F238E27FC236}">
                <a16:creationId xmlns:a16="http://schemas.microsoft.com/office/drawing/2014/main" id="{71271E7C-D24C-7BAF-DF35-62BB7E1429D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895600" y="5033963"/>
            <a:ext cx="1143000" cy="1143000"/>
          </a:xfrm>
          <a:prstGeom prst="rect">
            <a:avLst/>
          </a:prstGeom>
        </p:spPr>
      </p:pic>
      <p:pic>
        <p:nvPicPr>
          <p:cNvPr id="8" name="Picture 7">
            <a:extLst>
              <a:ext uri="{FF2B5EF4-FFF2-40B4-BE49-F238E27FC236}">
                <a16:creationId xmlns:a16="http://schemas.microsoft.com/office/drawing/2014/main" id="{F9FBE3F1-8D51-0186-7DFC-060E5F567FE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610225" y="5033963"/>
            <a:ext cx="1143000" cy="1143000"/>
          </a:xfrm>
          <a:prstGeom prst="rect">
            <a:avLst/>
          </a:prstGeom>
        </p:spPr>
      </p:pic>
      <p:pic>
        <p:nvPicPr>
          <p:cNvPr id="10" name="Picture 9">
            <a:extLst>
              <a:ext uri="{FF2B5EF4-FFF2-40B4-BE49-F238E27FC236}">
                <a16:creationId xmlns:a16="http://schemas.microsoft.com/office/drawing/2014/main" id="{D4FE1C75-CC7B-ED49-CA6C-8CFF5B44AE13}"/>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324850" y="5033963"/>
            <a:ext cx="1143000" cy="1143000"/>
          </a:xfrm>
          <a:prstGeom prst="rect">
            <a:avLst/>
          </a:prstGeom>
        </p:spPr>
      </p:pic>
    </p:spTree>
    <p:extLst>
      <p:ext uri="{BB962C8B-B14F-4D97-AF65-F5344CB8AC3E}">
        <p14:creationId xmlns:p14="http://schemas.microsoft.com/office/powerpoint/2010/main" val="19342401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D73F73-F1F9-A832-81AE-CC9E2135CA7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11715A2-202A-7A44-B820-19818F6C5B62}"/>
              </a:ext>
            </a:extLst>
          </p:cNvPr>
          <p:cNvSpPr>
            <a:spLocks noGrp="1"/>
          </p:cNvSpPr>
          <p:nvPr>
            <p:ph type="title"/>
          </p:nvPr>
        </p:nvSpPr>
        <p:spPr>
          <a:xfrm>
            <a:off x="838200" y="365125"/>
            <a:ext cx="10515600" cy="1325563"/>
          </a:xfrm>
        </p:spPr>
        <p:txBody>
          <a:bodyPr anchor="ctr">
            <a:normAutofit/>
          </a:bodyPr>
          <a:lstStyle/>
          <a:p>
            <a:r>
              <a:rPr lang="en-US" b="1"/>
              <a:t>Council Distinguished Alumnus Award</a:t>
            </a:r>
            <a:endParaRPr lang="en-US" dirty="0"/>
          </a:p>
        </p:txBody>
      </p:sp>
      <p:pic>
        <p:nvPicPr>
          <p:cNvPr id="7" name="Picture 6">
            <a:extLst>
              <a:ext uri="{FF2B5EF4-FFF2-40B4-BE49-F238E27FC236}">
                <a16:creationId xmlns:a16="http://schemas.microsoft.com/office/drawing/2014/main" id="{D372D5F9-D22F-7DDB-727C-9A347791C389}"/>
              </a:ext>
            </a:extLst>
          </p:cNvPr>
          <p:cNvPicPr>
            <a:picLocks noChangeAspect="1"/>
          </p:cNvPicPr>
          <p:nvPr/>
        </p:nvPicPr>
        <p:blipFill>
          <a:blip r:embed="rId3"/>
          <a:stretch>
            <a:fillRect/>
          </a:stretch>
        </p:blipFill>
        <p:spPr>
          <a:xfrm>
            <a:off x="1363059" y="1825625"/>
            <a:ext cx="3903885" cy="3903885"/>
          </a:xfrm>
          <a:prstGeom prst="rect">
            <a:avLst/>
          </a:prstGeom>
          <a:noFill/>
        </p:spPr>
      </p:pic>
      <p:sp>
        <p:nvSpPr>
          <p:cNvPr id="6" name="Content Placeholder 5">
            <a:extLst>
              <a:ext uri="{FF2B5EF4-FFF2-40B4-BE49-F238E27FC236}">
                <a16:creationId xmlns:a16="http://schemas.microsoft.com/office/drawing/2014/main" id="{7CA48957-DA4D-FF15-C868-B898611DF1C6}"/>
              </a:ext>
            </a:extLst>
          </p:cNvPr>
          <p:cNvSpPr>
            <a:spLocks noGrp="1"/>
          </p:cNvSpPr>
          <p:nvPr>
            <p:ph sz="half" idx="2"/>
          </p:nvPr>
        </p:nvSpPr>
        <p:spPr>
          <a:xfrm>
            <a:off x="6172200" y="1825625"/>
            <a:ext cx="5181600" cy="4351338"/>
          </a:xfrm>
        </p:spPr>
        <p:txBody>
          <a:bodyPr>
            <a:normAutofit/>
          </a:bodyPr>
          <a:lstStyle/>
          <a:p>
            <a:r>
              <a:rPr lang="en-US" sz="2600"/>
              <a:t>The Council Distinguished Alumnus Award is primarily for those Alumni who have distinguished themselves in their vocation or advocation. </a:t>
            </a:r>
          </a:p>
          <a:p>
            <a:r>
              <a:rPr lang="en-US" sz="2600"/>
              <a:t>Recipients are selected by the Council Alumni Committee in conjunction with the Scout Executive. </a:t>
            </a:r>
          </a:p>
          <a:p>
            <a:r>
              <a:rPr lang="en-US" sz="2600"/>
              <a:t>The award may not be given posthumously.</a:t>
            </a:r>
          </a:p>
        </p:txBody>
      </p:sp>
      <p:sp>
        <p:nvSpPr>
          <p:cNvPr id="11" name="TextBox 10">
            <a:extLst>
              <a:ext uri="{FF2B5EF4-FFF2-40B4-BE49-F238E27FC236}">
                <a16:creationId xmlns:a16="http://schemas.microsoft.com/office/drawing/2014/main" id="{72748F20-F9BE-C68E-4D43-976B6A07FAFE}"/>
              </a:ext>
            </a:extLst>
          </p:cNvPr>
          <p:cNvSpPr txBox="1"/>
          <p:nvPr/>
        </p:nvSpPr>
        <p:spPr>
          <a:xfrm>
            <a:off x="1363059" y="5819918"/>
            <a:ext cx="3904487" cy="369332"/>
          </a:xfrm>
          <a:prstGeom prst="rect">
            <a:avLst/>
          </a:prstGeom>
          <a:noFill/>
        </p:spPr>
        <p:txBody>
          <a:bodyPr wrap="square" rtlCol="0">
            <a:spAutoFit/>
          </a:bodyPr>
          <a:lstStyle/>
          <a:p>
            <a:pPr algn="ctr"/>
            <a:r>
              <a:rPr lang="en-US" i="1" dirty="0">
                <a:solidFill>
                  <a:srgbClr val="CE1126"/>
                </a:solidFill>
                <a:latin typeface="Arial" panose="020B0604020202020204" pitchFamily="34" charset="0"/>
                <a:cs typeface="Arial" panose="020B0604020202020204" pitchFamily="34" charset="0"/>
              </a:rPr>
              <a:t>Design Under Development</a:t>
            </a:r>
          </a:p>
        </p:txBody>
      </p:sp>
    </p:spTree>
    <p:extLst>
      <p:ext uri="{BB962C8B-B14F-4D97-AF65-F5344CB8AC3E}">
        <p14:creationId xmlns:p14="http://schemas.microsoft.com/office/powerpoint/2010/main" val="10773195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53FEE8-1155-FB1D-F4AC-23B8F87C6BF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EF240E5-AB1E-1678-E0F0-C3DE6D6E1337}"/>
              </a:ext>
            </a:extLst>
          </p:cNvPr>
          <p:cNvSpPr>
            <a:spLocks noGrp="1"/>
          </p:cNvSpPr>
          <p:nvPr>
            <p:ph type="title"/>
          </p:nvPr>
        </p:nvSpPr>
        <p:spPr>
          <a:xfrm>
            <a:off x="838200" y="365125"/>
            <a:ext cx="10515600" cy="1325563"/>
          </a:xfrm>
        </p:spPr>
        <p:txBody>
          <a:bodyPr anchor="ctr">
            <a:normAutofit/>
          </a:bodyPr>
          <a:lstStyle/>
          <a:p>
            <a:r>
              <a:rPr lang="en-US" dirty="0"/>
              <a:t>National Eagle Scout Association</a:t>
            </a:r>
            <a:br>
              <a:rPr lang="en-US" dirty="0"/>
            </a:br>
            <a:r>
              <a:rPr lang="en-US" dirty="0"/>
              <a:t>Awards and Recognition</a:t>
            </a:r>
          </a:p>
        </p:txBody>
      </p:sp>
      <p:graphicFrame>
        <p:nvGraphicFramePr>
          <p:cNvPr id="12" name="Content Placeholder 2">
            <a:extLst>
              <a:ext uri="{FF2B5EF4-FFF2-40B4-BE49-F238E27FC236}">
                <a16:creationId xmlns:a16="http://schemas.microsoft.com/office/drawing/2014/main" id="{F3E4E76D-E7E5-23F1-3157-80E35FA26810}"/>
              </a:ext>
            </a:extLst>
          </p:cNvPr>
          <p:cNvGraphicFramePr>
            <a:graphicFrameLocks/>
          </p:cNvGraphicFramePr>
          <p:nvPr>
            <p:extLst>
              <p:ext uri="{D42A27DB-BD31-4B8C-83A1-F6EECF244321}">
                <p14:modId xmlns:p14="http://schemas.microsoft.com/office/powerpoint/2010/main" val="1892195346"/>
              </p:ext>
            </p:extLst>
          </p:nvPr>
        </p:nvGraphicFramePr>
        <p:xfrm>
          <a:off x="838200" y="1825625"/>
          <a:ext cx="5181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Content Placeholder 5" descr="A eagle with a flag and a red white and blue circle&#10;&#10;AI-generated content may be incorrect.">
            <a:extLst>
              <a:ext uri="{FF2B5EF4-FFF2-40B4-BE49-F238E27FC236}">
                <a16:creationId xmlns:a16="http://schemas.microsoft.com/office/drawing/2014/main" id="{DF7A41E1-2C3B-3AE2-7F16-826978FA6BC9}"/>
              </a:ext>
            </a:extLst>
          </p:cNvPr>
          <p:cNvPicPr>
            <a:picLocks noGrp="1" noChangeAspect="1"/>
          </p:cNvPicPr>
          <p:nvPr>
            <p:ph sz="half" idx="2"/>
          </p:nvPr>
        </p:nvPicPr>
        <p:blipFill>
          <a:blip r:embed="rId8">
            <a:extLst>
              <a:ext uri="{28A0092B-C50C-407E-A947-70E740481C1C}">
                <a14:useLocalDpi xmlns:a14="http://schemas.microsoft.com/office/drawing/2010/main" val="0"/>
              </a:ext>
            </a:extLst>
          </a:blip>
          <a:stretch>
            <a:fillRect/>
          </a:stretch>
        </p:blipFill>
        <p:spPr>
          <a:xfrm>
            <a:off x="7181246" y="1825625"/>
            <a:ext cx="3163507" cy="4351338"/>
          </a:xfrm>
        </p:spPr>
      </p:pic>
    </p:spTree>
    <p:extLst>
      <p:ext uri="{BB962C8B-B14F-4D97-AF65-F5344CB8AC3E}">
        <p14:creationId xmlns:p14="http://schemas.microsoft.com/office/powerpoint/2010/main" val="28433294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5EEC9F-4601-FDC8-086A-A10C9B0BF4B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6F20C20-12F9-127C-EBB1-93B3E5B32371}"/>
              </a:ext>
            </a:extLst>
          </p:cNvPr>
          <p:cNvSpPr>
            <a:spLocks noGrp="1"/>
          </p:cNvSpPr>
          <p:nvPr>
            <p:ph type="title"/>
          </p:nvPr>
        </p:nvSpPr>
        <p:spPr/>
        <p:txBody>
          <a:bodyPr/>
          <a:lstStyle/>
          <a:p>
            <a:r>
              <a:rPr lang="en-US" dirty="0" err="1"/>
              <a:t>nesa.org</a:t>
            </a:r>
            <a:br>
              <a:rPr lang="en-US" dirty="0"/>
            </a:br>
            <a:endParaRPr lang="en-US" dirty="0"/>
          </a:p>
        </p:txBody>
      </p:sp>
      <p:pic>
        <p:nvPicPr>
          <p:cNvPr id="5" name="Content Placeholder 4">
            <a:extLst>
              <a:ext uri="{FF2B5EF4-FFF2-40B4-BE49-F238E27FC236}">
                <a16:creationId xmlns:a16="http://schemas.microsoft.com/office/drawing/2014/main" id="{A3BC866E-AB79-EDD9-3A06-6A640ED89C3C}"/>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p:blipFill>
        <p:spPr>
          <a:xfrm>
            <a:off x="2072640" y="1027906"/>
            <a:ext cx="8046719" cy="5029200"/>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5722021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C0BBF0-AE69-A0DE-FBD4-663FE79E5A3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D1F3A18-3F4D-F6F2-C6E2-A4D1F9A65F3A}"/>
              </a:ext>
            </a:extLst>
          </p:cNvPr>
          <p:cNvSpPr>
            <a:spLocks noGrp="1"/>
          </p:cNvSpPr>
          <p:nvPr>
            <p:ph type="title"/>
          </p:nvPr>
        </p:nvSpPr>
        <p:spPr/>
        <p:txBody>
          <a:bodyPr/>
          <a:lstStyle/>
          <a:p>
            <a:r>
              <a:rPr lang="en-US" dirty="0"/>
              <a:t>Distinguished Eagle Scout Award</a:t>
            </a:r>
            <a:br>
              <a:rPr lang="en-US" dirty="0"/>
            </a:br>
            <a:r>
              <a:rPr lang="en-US" sz="4400" dirty="0">
                <a:solidFill>
                  <a:srgbClr val="CE1126"/>
                </a:solidFill>
                <a:latin typeface="Arial" panose="020B0604020202020204" pitchFamily="34" charset="0"/>
                <a:cs typeface="Arial" panose="020B0604020202020204" pitchFamily="34" charset="0"/>
              </a:rPr>
              <a:t>DESA</a:t>
            </a:r>
            <a:endParaRPr lang="en-US" dirty="0">
              <a:solidFill>
                <a:srgbClr val="CE1126"/>
              </a:solidFill>
            </a:endParaRPr>
          </a:p>
        </p:txBody>
      </p:sp>
      <p:pic>
        <p:nvPicPr>
          <p:cNvPr id="6" name="Content Placeholder 5">
            <a:extLst>
              <a:ext uri="{FF2B5EF4-FFF2-40B4-BE49-F238E27FC236}">
                <a16:creationId xmlns:a16="http://schemas.microsoft.com/office/drawing/2014/main" id="{711BD280-8175-D366-B283-D259C1D263F4}"/>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838200" y="2274094"/>
            <a:ext cx="5181600" cy="3454400"/>
          </a:xfrm>
        </p:spPr>
      </p:pic>
      <p:sp>
        <p:nvSpPr>
          <p:cNvPr id="3" name="Content Placeholder 2">
            <a:extLst>
              <a:ext uri="{FF2B5EF4-FFF2-40B4-BE49-F238E27FC236}">
                <a16:creationId xmlns:a16="http://schemas.microsoft.com/office/drawing/2014/main" id="{D3C68B74-9F70-C6C1-B44F-6242CB4D48A9}"/>
              </a:ext>
            </a:extLst>
          </p:cNvPr>
          <p:cNvSpPr>
            <a:spLocks noGrp="1"/>
          </p:cNvSpPr>
          <p:nvPr>
            <p:ph sz="half" idx="2"/>
          </p:nvPr>
        </p:nvSpPr>
        <p:spPr/>
        <p:txBody>
          <a:bodyPr>
            <a:normAutofit fontScale="70000" lnSpcReduction="20000"/>
          </a:bodyPr>
          <a:lstStyle/>
          <a:p>
            <a:pPr marL="0" indent="0">
              <a:lnSpc>
                <a:spcPct val="150000"/>
              </a:lnSpc>
              <a:buNone/>
            </a:pPr>
            <a:r>
              <a:rPr lang="en-US" dirty="0"/>
              <a:t>DESA recognizes Eagle Scouts who achieve extraordinary national-level recognition, fame, or eminence within their profession and/or service to the nation and have a strong record of voluntary service to their community. A recipient must have been an Eagle Scout for at least 25 years. Unless the nominee is a professional Scouter, Scouting service is not considered for the DESA.</a:t>
            </a:r>
          </a:p>
        </p:txBody>
      </p:sp>
    </p:spTree>
    <p:extLst>
      <p:ext uri="{BB962C8B-B14F-4D97-AF65-F5344CB8AC3E}">
        <p14:creationId xmlns:p14="http://schemas.microsoft.com/office/powerpoint/2010/main" val="24971387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82449A-BF1C-2326-268E-E3CA6D450FA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6BE9211-06A6-114A-C56A-9835446D4E18}"/>
              </a:ext>
            </a:extLst>
          </p:cNvPr>
          <p:cNvSpPr>
            <a:spLocks noGrp="1"/>
          </p:cNvSpPr>
          <p:nvPr>
            <p:ph type="title"/>
          </p:nvPr>
        </p:nvSpPr>
        <p:spPr>
          <a:xfrm>
            <a:off x="838200" y="365125"/>
            <a:ext cx="10515600" cy="1325563"/>
          </a:xfrm>
        </p:spPr>
        <p:txBody>
          <a:bodyPr anchor="ctr">
            <a:normAutofit/>
          </a:bodyPr>
          <a:lstStyle/>
          <a:p>
            <a:r>
              <a:rPr lang="en-US" dirty="0"/>
              <a:t>Distinguished Eagle Scout Award</a:t>
            </a:r>
            <a:br>
              <a:rPr lang="en-US" dirty="0"/>
            </a:br>
            <a:r>
              <a:rPr lang="en-US" sz="4400" dirty="0">
                <a:solidFill>
                  <a:srgbClr val="898989"/>
                </a:solidFill>
                <a:latin typeface="Arial" panose="020B0604020202020204" pitchFamily="34" charset="0"/>
                <a:cs typeface="Arial" panose="020B0604020202020204" pitchFamily="34" charset="0"/>
              </a:rPr>
              <a:t>Continued…</a:t>
            </a:r>
            <a:endParaRPr lang="en-US" dirty="0"/>
          </a:p>
        </p:txBody>
      </p:sp>
      <p:graphicFrame>
        <p:nvGraphicFramePr>
          <p:cNvPr id="6" name="Content Placeholder 3">
            <a:extLst>
              <a:ext uri="{FF2B5EF4-FFF2-40B4-BE49-F238E27FC236}">
                <a16:creationId xmlns:a16="http://schemas.microsoft.com/office/drawing/2014/main" id="{13154189-7D2E-CE31-56F1-03999E1F48FB}"/>
              </a:ext>
            </a:extLst>
          </p:cNvPr>
          <p:cNvGraphicFramePr>
            <a:graphicFrameLocks noGrp="1"/>
          </p:cNvGraphicFramePr>
          <p:nvPr>
            <p:ph idx="1"/>
            <p:extLst>
              <p:ext uri="{D42A27DB-BD31-4B8C-83A1-F6EECF244321}">
                <p14:modId xmlns:p14="http://schemas.microsoft.com/office/powerpoint/2010/main" val="176791898"/>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07496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1DF4BE-361A-D2E6-0AB1-9722B5E9DAE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F19D593-7A8E-256B-4C8A-5A21FDC888DD}"/>
              </a:ext>
            </a:extLst>
          </p:cNvPr>
          <p:cNvSpPr>
            <a:spLocks noGrp="1"/>
          </p:cNvSpPr>
          <p:nvPr>
            <p:ph type="title"/>
          </p:nvPr>
        </p:nvSpPr>
        <p:spPr/>
        <p:txBody>
          <a:bodyPr/>
          <a:lstStyle/>
          <a:p>
            <a:r>
              <a:rPr lang="en-US" dirty="0"/>
              <a:t>NESA Outstanding Eagle Scout Award </a:t>
            </a:r>
            <a:r>
              <a:rPr lang="en-US" sz="4400" dirty="0">
                <a:solidFill>
                  <a:srgbClr val="CE1126"/>
                </a:solidFill>
                <a:latin typeface="Arial" panose="020B0604020202020204" pitchFamily="34" charset="0"/>
                <a:cs typeface="Arial" panose="020B0604020202020204" pitchFamily="34" charset="0"/>
              </a:rPr>
              <a:t>NOESA</a:t>
            </a:r>
            <a:endParaRPr lang="en-US" dirty="0">
              <a:solidFill>
                <a:srgbClr val="CE1126"/>
              </a:solidFill>
            </a:endParaRPr>
          </a:p>
        </p:txBody>
      </p:sp>
      <p:pic>
        <p:nvPicPr>
          <p:cNvPr id="6" name="Content Placeholder 5">
            <a:extLst>
              <a:ext uri="{FF2B5EF4-FFF2-40B4-BE49-F238E27FC236}">
                <a16:creationId xmlns:a16="http://schemas.microsoft.com/office/drawing/2014/main" id="{3B34B0F9-5151-4170-57E3-065D688ABA4E}"/>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185387" y="1825625"/>
            <a:ext cx="4489704" cy="4353741"/>
          </a:xfrm>
        </p:spPr>
      </p:pic>
      <p:sp>
        <p:nvSpPr>
          <p:cNvPr id="3" name="Content Placeholder 2">
            <a:extLst>
              <a:ext uri="{FF2B5EF4-FFF2-40B4-BE49-F238E27FC236}">
                <a16:creationId xmlns:a16="http://schemas.microsoft.com/office/drawing/2014/main" id="{52FB6039-AFB2-CF3E-E3E0-C078D3F8434B}"/>
              </a:ext>
            </a:extLst>
          </p:cNvPr>
          <p:cNvSpPr>
            <a:spLocks noGrp="1"/>
          </p:cNvSpPr>
          <p:nvPr>
            <p:ph sz="half" idx="2"/>
          </p:nvPr>
        </p:nvSpPr>
        <p:spPr/>
        <p:txBody>
          <a:bodyPr>
            <a:normAutofit fontScale="55000" lnSpcReduction="20000"/>
          </a:bodyPr>
          <a:lstStyle/>
          <a:p>
            <a:pPr marL="342900" indent="-342900">
              <a:lnSpc>
                <a:spcPct val="150000"/>
              </a:lnSpc>
              <a:buFont typeface="Arial" panose="020B0604020202020204" pitchFamily="34" charset="0"/>
              <a:buChar char="•"/>
            </a:pPr>
            <a:r>
              <a:rPr lang="en-US" dirty="0"/>
              <a:t>Nominee has achieved high honor or distinction in his or her career or avocation at the local, state, or territory level.</a:t>
            </a:r>
          </a:p>
          <a:p>
            <a:pPr marL="342900" indent="-342900">
              <a:lnSpc>
                <a:spcPct val="150000"/>
              </a:lnSpc>
              <a:buFont typeface="Arial" panose="020B0604020202020204" pitchFamily="34" charset="0"/>
              <a:buChar char="•"/>
            </a:pPr>
            <a:r>
              <a:rPr lang="en-US" dirty="0"/>
              <a:t>Nominee has contributed significantly through community service to other community efforts or organizations (excluding Scouting efforts).</a:t>
            </a:r>
            <a:endParaRPr lang="en-US" dirty="0">
              <a:latin typeface="Roboto" panose="02000000000000000000" pitchFamily="2" charset="0"/>
            </a:endParaRPr>
          </a:p>
          <a:p>
            <a:pPr marL="342900" indent="-342900">
              <a:lnSpc>
                <a:spcPct val="150000"/>
              </a:lnSpc>
              <a:buFont typeface="Arial" panose="020B0604020202020204" pitchFamily="34" charset="0"/>
              <a:buChar char="•"/>
            </a:pPr>
            <a:r>
              <a:rPr lang="en-US" b="0" i="0" dirty="0">
                <a:effectLst/>
                <a:latin typeface="Roboto" panose="02000000000000000000" pitchFamily="2" charset="0"/>
              </a:rPr>
              <a:t>Each council NESA committee may present two NOESA honors per year, with an option of awarding an additional NOESA for every 100 Eagle Scout ranks earned (or a fraction thereof), in excess of 100 awards certified during the previous year. Unused allotments are not carried over.</a:t>
            </a:r>
          </a:p>
        </p:txBody>
      </p:sp>
    </p:spTree>
    <p:extLst>
      <p:ext uri="{BB962C8B-B14F-4D97-AF65-F5344CB8AC3E}">
        <p14:creationId xmlns:p14="http://schemas.microsoft.com/office/powerpoint/2010/main" val="6683355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733C71-87E6-C5C3-DD2F-0D2E9BF0671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3B966C6-AC27-140D-FD84-DA16D44E3F8A}"/>
              </a:ext>
            </a:extLst>
          </p:cNvPr>
          <p:cNvSpPr>
            <a:spLocks noGrp="1"/>
          </p:cNvSpPr>
          <p:nvPr>
            <p:ph type="title"/>
          </p:nvPr>
        </p:nvSpPr>
        <p:spPr/>
        <p:txBody>
          <a:bodyPr anchor="ctr">
            <a:normAutofit fontScale="90000"/>
          </a:bodyPr>
          <a:lstStyle/>
          <a:p>
            <a:r>
              <a:rPr lang="en-US" b="1" dirty="0"/>
              <a:t>NESA Distinguished Service Award</a:t>
            </a:r>
            <a:br>
              <a:rPr lang="en-US" b="1" dirty="0"/>
            </a:br>
            <a:r>
              <a:rPr lang="en-US" sz="4400" dirty="0">
                <a:solidFill>
                  <a:srgbClr val="CE1126"/>
                </a:solidFill>
                <a:latin typeface="Arial" panose="020B0604020202020204" pitchFamily="34" charset="0"/>
                <a:cs typeface="Arial" panose="020B0604020202020204" pitchFamily="34" charset="0"/>
              </a:rPr>
              <a:t>NESA DSA</a:t>
            </a:r>
            <a:endParaRPr lang="en-US" dirty="0">
              <a:solidFill>
                <a:srgbClr val="CE1126"/>
              </a:solidFill>
            </a:endParaRPr>
          </a:p>
        </p:txBody>
      </p:sp>
      <p:pic>
        <p:nvPicPr>
          <p:cNvPr id="5" name="Content Placeholder 4">
            <a:extLst>
              <a:ext uri="{FF2B5EF4-FFF2-40B4-BE49-F238E27FC236}">
                <a16:creationId xmlns:a16="http://schemas.microsoft.com/office/drawing/2014/main" id="{0AD669EF-DF21-34FB-5C63-2B85B191C65F}"/>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277112" y="1825625"/>
            <a:ext cx="4309565" cy="4351338"/>
          </a:xfrm>
        </p:spPr>
      </p:pic>
      <p:sp>
        <p:nvSpPr>
          <p:cNvPr id="6" name="Content Placeholder 5">
            <a:extLst>
              <a:ext uri="{FF2B5EF4-FFF2-40B4-BE49-F238E27FC236}">
                <a16:creationId xmlns:a16="http://schemas.microsoft.com/office/drawing/2014/main" id="{AE682EC3-C1C8-1E61-A7D5-AE46843A2E8A}"/>
              </a:ext>
            </a:extLst>
          </p:cNvPr>
          <p:cNvSpPr>
            <a:spLocks noGrp="1"/>
          </p:cNvSpPr>
          <p:nvPr>
            <p:ph sz="half" idx="2"/>
          </p:nvPr>
        </p:nvSpPr>
        <p:spPr/>
        <p:txBody>
          <a:bodyPr>
            <a:normAutofit fontScale="92500" lnSpcReduction="20000"/>
          </a:bodyPr>
          <a:lstStyle/>
          <a:p>
            <a:r>
              <a:rPr lang="en-US" sz="2600" dirty="0"/>
              <a:t>Recognizes those who have given a lifetime of extraordinary leadership and service nationally to NESA, resulting in a significant impact on a national or territorial level. It is awarded for dedicated service over a sustained period of years to NESA.</a:t>
            </a:r>
          </a:p>
          <a:p>
            <a:r>
              <a:rPr lang="en-US" sz="2600" dirty="0"/>
              <a:t>Recipients must be NESA members and serve NESA in a leadership and or service role.</a:t>
            </a:r>
          </a:p>
          <a:p>
            <a:r>
              <a:rPr lang="en-US" sz="2600" dirty="0"/>
              <a:t>DSA nomination forms must be complete and submitted electronically to the NESA national committee at: </a:t>
            </a:r>
            <a:r>
              <a:rPr lang="en-US" sz="2600" dirty="0" err="1">
                <a:solidFill>
                  <a:srgbClr val="067EEB"/>
                </a:solidFill>
              </a:rPr>
              <a:t>nesa@scouting.org</a:t>
            </a:r>
            <a:r>
              <a:rPr lang="en-US" sz="2600" dirty="0"/>
              <a:t>.</a:t>
            </a:r>
          </a:p>
        </p:txBody>
      </p:sp>
    </p:spTree>
    <p:extLst>
      <p:ext uri="{BB962C8B-B14F-4D97-AF65-F5344CB8AC3E}">
        <p14:creationId xmlns:p14="http://schemas.microsoft.com/office/powerpoint/2010/main" val="164629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668D0D-0AA6-3725-9FC8-F46C4E7ABA3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E15C425-BD3F-C61B-FD1A-41B4953F77AD}"/>
              </a:ext>
            </a:extLst>
          </p:cNvPr>
          <p:cNvSpPr>
            <a:spLocks noGrp="1"/>
          </p:cNvSpPr>
          <p:nvPr>
            <p:ph type="title"/>
          </p:nvPr>
        </p:nvSpPr>
        <p:spPr/>
        <p:txBody>
          <a:bodyPr anchor="ctr">
            <a:normAutofit/>
          </a:bodyPr>
          <a:lstStyle/>
          <a:p>
            <a:r>
              <a:rPr lang="en-US" b="1" dirty="0"/>
              <a:t>NESA Silver Wreath Award</a:t>
            </a:r>
            <a:br>
              <a:rPr lang="en-US" b="1" dirty="0"/>
            </a:br>
            <a:endParaRPr lang="en-US" dirty="0">
              <a:solidFill>
                <a:srgbClr val="CE1126"/>
              </a:solidFill>
            </a:endParaRPr>
          </a:p>
        </p:txBody>
      </p:sp>
      <p:pic>
        <p:nvPicPr>
          <p:cNvPr id="5" name="Content Placeholder 4">
            <a:extLst>
              <a:ext uri="{FF2B5EF4-FFF2-40B4-BE49-F238E27FC236}">
                <a16:creationId xmlns:a16="http://schemas.microsoft.com/office/drawing/2014/main" id="{B25D3BC9-3A9C-EAA1-59EE-2788A0F9FDA8}"/>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295909" y="1828800"/>
            <a:ext cx="4204499" cy="4352544"/>
          </a:xfrm>
        </p:spPr>
      </p:pic>
      <p:sp>
        <p:nvSpPr>
          <p:cNvPr id="6" name="Content Placeholder 5">
            <a:extLst>
              <a:ext uri="{FF2B5EF4-FFF2-40B4-BE49-F238E27FC236}">
                <a16:creationId xmlns:a16="http://schemas.microsoft.com/office/drawing/2014/main" id="{D70EBA0C-1A96-ADAB-DE85-979CFCC71526}"/>
              </a:ext>
            </a:extLst>
          </p:cNvPr>
          <p:cNvSpPr>
            <a:spLocks noGrp="1"/>
          </p:cNvSpPr>
          <p:nvPr>
            <p:ph sz="half" idx="2"/>
          </p:nvPr>
        </p:nvSpPr>
        <p:spPr>
          <a:xfrm>
            <a:off x="6172200" y="1825625"/>
            <a:ext cx="5181600" cy="4352544"/>
          </a:xfrm>
        </p:spPr>
        <p:txBody>
          <a:bodyPr>
            <a:normAutofit fontScale="92500"/>
          </a:bodyPr>
          <a:lstStyle/>
          <a:p>
            <a:pPr marL="0" indent="0">
              <a:buNone/>
            </a:pPr>
            <a:r>
              <a:rPr lang="en-US" sz="2600" dirty="0"/>
              <a:t>  </a:t>
            </a:r>
            <a:r>
              <a:rPr lang="en-US" sz="2600" b="0" i="0" u="none" strike="noStrike" dirty="0">
                <a:solidFill>
                  <a:srgbClr val="515354"/>
                </a:solidFill>
                <a:effectLst/>
              </a:rPr>
              <a:t> Each Council NESA Committee may nominate two awards per calendar year.  </a:t>
            </a:r>
            <a:r>
              <a:rPr lang="en-US" sz="2600" dirty="0"/>
              <a:t>It is awarded for leadership and  service to NESA.</a:t>
            </a:r>
          </a:p>
          <a:p>
            <a:r>
              <a:rPr lang="en-US" sz="2600" dirty="0"/>
              <a:t>Recipients must be a NESA member for at least 2 years and serve NESA in a leadership and or service role.</a:t>
            </a:r>
          </a:p>
          <a:p>
            <a:r>
              <a:rPr lang="en-US" sz="2600" dirty="0"/>
              <a:t>Nomination forms must be complete and submitted electronically to the NESA national committee at: </a:t>
            </a:r>
            <a:r>
              <a:rPr lang="en-US" sz="2600" dirty="0" err="1">
                <a:solidFill>
                  <a:srgbClr val="067EEB"/>
                </a:solidFill>
              </a:rPr>
              <a:t>nesa@scouting.org</a:t>
            </a:r>
            <a:r>
              <a:rPr lang="en-US" sz="2600" dirty="0"/>
              <a:t>.</a:t>
            </a:r>
          </a:p>
          <a:p>
            <a:endParaRPr lang="en-US" sz="2600" dirty="0"/>
          </a:p>
          <a:p>
            <a:endParaRPr lang="en-US" sz="2600" dirty="0"/>
          </a:p>
        </p:txBody>
      </p:sp>
    </p:spTree>
    <p:extLst>
      <p:ext uri="{BB962C8B-B14F-4D97-AF65-F5344CB8AC3E}">
        <p14:creationId xmlns:p14="http://schemas.microsoft.com/office/powerpoint/2010/main" val="17994898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87AF29-F4CE-C070-5AD0-20856432C97F}"/>
              </a:ext>
            </a:extLst>
          </p:cNvPr>
          <p:cNvSpPr>
            <a:spLocks noGrp="1"/>
          </p:cNvSpPr>
          <p:nvPr>
            <p:ph type="title"/>
          </p:nvPr>
        </p:nvSpPr>
        <p:spPr/>
        <p:txBody>
          <a:bodyPr>
            <a:normAutofit/>
          </a:bodyPr>
          <a:lstStyle/>
          <a:p>
            <a:r>
              <a:rPr lang="en-US" dirty="0"/>
              <a:t>Who Are Scouting Alumni?</a:t>
            </a:r>
            <a:br>
              <a:rPr lang="en-US" dirty="0"/>
            </a:br>
            <a:endParaRPr lang="en-US" dirty="0"/>
          </a:p>
        </p:txBody>
      </p:sp>
      <p:sp>
        <p:nvSpPr>
          <p:cNvPr id="3" name="Content Placeholder 2">
            <a:extLst>
              <a:ext uri="{FF2B5EF4-FFF2-40B4-BE49-F238E27FC236}">
                <a16:creationId xmlns:a16="http://schemas.microsoft.com/office/drawing/2014/main" id="{5E36066D-AE84-4B22-3F6A-D4592D73FF0D}"/>
              </a:ext>
            </a:extLst>
          </p:cNvPr>
          <p:cNvSpPr>
            <a:spLocks noGrp="1"/>
          </p:cNvSpPr>
          <p:nvPr>
            <p:ph idx="1"/>
          </p:nvPr>
        </p:nvSpPr>
        <p:spPr/>
        <p:txBody>
          <a:bodyPr/>
          <a:lstStyle/>
          <a:p>
            <a:pPr marL="0" indent="0">
              <a:buNone/>
            </a:pPr>
            <a:r>
              <a:rPr lang="en-US" sz="4800" i="1" dirty="0">
                <a:solidFill>
                  <a:srgbClr val="898989"/>
                </a:solidFill>
              </a:rPr>
              <a:t>“Scouting America defines Scouting Alumni as anyone who has ever been personally impacted by Scouting!”</a:t>
            </a:r>
          </a:p>
        </p:txBody>
      </p:sp>
    </p:spTree>
    <p:extLst>
      <p:ext uri="{BB962C8B-B14F-4D97-AF65-F5344CB8AC3E}">
        <p14:creationId xmlns:p14="http://schemas.microsoft.com/office/powerpoint/2010/main" val="42577061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034C0F-1407-A7B2-744F-1240308F8D2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70E0CA1-7B60-E008-DC60-E2D8492CB190}"/>
              </a:ext>
            </a:extLst>
          </p:cNvPr>
          <p:cNvSpPr>
            <a:spLocks noGrp="1"/>
          </p:cNvSpPr>
          <p:nvPr>
            <p:ph type="title"/>
          </p:nvPr>
        </p:nvSpPr>
        <p:spPr/>
        <p:txBody>
          <a:bodyPr anchor="ctr">
            <a:normAutofit fontScale="90000"/>
          </a:bodyPr>
          <a:lstStyle/>
          <a:p>
            <a:r>
              <a:rPr lang="en-US" sz="4400" b="1" i="0" dirty="0">
                <a:effectLst/>
              </a:rPr>
              <a:t>Glenn A. &amp; Melinda W. Adams Service Project of the Year Award</a:t>
            </a:r>
            <a:endParaRPr lang="en-US" dirty="0">
              <a:solidFill>
                <a:srgbClr val="CE1126"/>
              </a:solidFill>
            </a:endParaRPr>
          </a:p>
        </p:txBody>
      </p:sp>
      <p:sp>
        <p:nvSpPr>
          <p:cNvPr id="6" name="Content Placeholder 5">
            <a:extLst>
              <a:ext uri="{FF2B5EF4-FFF2-40B4-BE49-F238E27FC236}">
                <a16:creationId xmlns:a16="http://schemas.microsoft.com/office/drawing/2014/main" id="{2722F462-3421-85D6-C680-DA8C70742E26}"/>
              </a:ext>
            </a:extLst>
          </p:cNvPr>
          <p:cNvSpPr>
            <a:spLocks noGrp="1"/>
          </p:cNvSpPr>
          <p:nvPr>
            <p:ph idx="1"/>
          </p:nvPr>
        </p:nvSpPr>
        <p:spPr/>
        <p:txBody>
          <a:bodyPr>
            <a:normAutofit fontScale="62500" lnSpcReduction="20000"/>
          </a:bodyPr>
          <a:lstStyle/>
          <a:p>
            <a:pPr marL="285750" indent="-285750" algn="l">
              <a:lnSpc>
                <a:spcPct val="170000"/>
              </a:lnSpc>
              <a:buFont typeface="Arial" panose="020B0604020202020204" pitchFamily="34" charset="0"/>
              <a:buChar char="•"/>
            </a:pPr>
            <a:r>
              <a:rPr lang="en-US" sz="2800" dirty="0">
                <a:solidFill>
                  <a:schemeClr val="tx1"/>
                </a:solidFill>
              </a:rPr>
              <a:t>R</a:t>
            </a:r>
            <a:r>
              <a:rPr lang="en-US" sz="2800" b="0" i="0" dirty="0">
                <a:solidFill>
                  <a:schemeClr val="tx1"/>
                </a:solidFill>
                <a:effectLst/>
              </a:rPr>
              <a:t>ecognize valuable service of an exceptional nature by an Eagle Scout candidate to a religious institution, school, community, or other entity through the completion of an Eagle Scout project. </a:t>
            </a:r>
            <a:endParaRPr lang="en-US" sz="2800" dirty="0">
              <a:solidFill>
                <a:schemeClr val="tx1"/>
              </a:solidFill>
            </a:endParaRPr>
          </a:p>
          <a:p>
            <a:pPr marL="285750" indent="-285750" algn="l">
              <a:lnSpc>
                <a:spcPct val="170000"/>
              </a:lnSpc>
              <a:buFont typeface="Arial" panose="020B0604020202020204" pitchFamily="34" charset="0"/>
              <a:buChar char="•"/>
            </a:pPr>
            <a:r>
              <a:rPr lang="en-US" sz="2800" dirty="0">
                <a:solidFill>
                  <a:schemeClr val="tx1"/>
                </a:solidFill>
              </a:rPr>
              <a:t>T</a:t>
            </a:r>
            <a:r>
              <a:rPr lang="en-US" sz="2800" b="0" i="0" dirty="0">
                <a:solidFill>
                  <a:schemeClr val="tx1"/>
                </a:solidFill>
                <a:effectLst/>
              </a:rPr>
              <a:t>he nominations must be submitted to the council NESA committee </a:t>
            </a:r>
            <a:r>
              <a:rPr lang="en-US" sz="2800" dirty="0">
                <a:solidFill>
                  <a:schemeClr val="tx1"/>
                </a:solidFill>
              </a:rPr>
              <a:t>by January 31</a:t>
            </a:r>
            <a:r>
              <a:rPr lang="en-US" sz="2800" baseline="30000" dirty="0">
                <a:solidFill>
                  <a:schemeClr val="tx1"/>
                </a:solidFill>
              </a:rPr>
              <a:t>st</a:t>
            </a:r>
            <a:r>
              <a:rPr lang="en-US" sz="2800" dirty="0">
                <a:solidFill>
                  <a:schemeClr val="tx1"/>
                </a:solidFill>
              </a:rPr>
              <a:t>. </a:t>
            </a:r>
            <a:r>
              <a:rPr lang="en-US" sz="2800" b="0" i="0" dirty="0">
                <a:solidFill>
                  <a:schemeClr val="tx1"/>
                </a:solidFill>
                <a:effectLst/>
              </a:rPr>
              <a:t>The council NESA committee then selects a council winner. </a:t>
            </a:r>
          </a:p>
          <a:p>
            <a:pPr marL="285750" indent="-285750" algn="l">
              <a:lnSpc>
                <a:spcPct val="170000"/>
              </a:lnSpc>
              <a:buFont typeface="Arial" panose="020B0604020202020204" pitchFamily="34" charset="0"/>
              <a:buChar char="•"/>
            </a:pPr>
            <a:r>
              <a:rPr lang="en-US" sz="2800" b="0" i="0" dirty="0">
                <a:solidFill>
                  <a:schemeClr val="tx1"/>
                </a:solidFill>
                <a:effectLst/>
              </a:rPr>
              <a:t>On or before February 28</a:t>
            </a:r>
            <a:r>
              <a:rPr lang="en-US" sz="2800" b="0" i="0" baseline="30000" dirty="0">
                <a:solidFill>
                  <a:schemeClr val="tx1"/>
                </a:solidFill>
                <a:effectLst/>
              </a:rPr>
              <a:t>th</a:t>
            </a:r>
            <a:r>
              <a:rPr lang="en-US" sz="2800" b="0" i="0" dirty="0">
                <a:solidFill>
                  <a:schemeClr val="tx1"/>
                </a:solidFill>
                <a:effectLst/>
              </a:rPr>
              <a:t>, the council must submit a signed copy of the completed </a:t>
            </a:r>
            <a:r>
              <a:rPr lang="en-US" sz="2800" dirty="0">
                <a:solidFill>
                  <a:schemeClr val="tx1"/>
                </a:solidFill>
              </a:rPr>
              <a:t>council winner’s </a:t>
            </a:r>
            <a:r>
              <a:rPr lang="en-US" sz="2800" b="0" i="0" dirty="0">
                <a:solidFill>
                  <a:schemeClr val="tx1"/>
                </a:solidFill>
                <a:effectLst/>
              </a:rPr>
              <a:t>nomination form in a PDF format to the National Eagle Scout Association</a:t>
            </a:r>
          </a:p>
          <a:p>
            <a:pPr marL="285750" indent="-285750" algn="l">
              <a:lnSpc>
                <a:spcPct val="170000"/>
              </a:lnSpc>
              <a:buFont typeface="Arial" panose="020B0604020202020204" pitchFamily="34" charset="0"/>
              <a:buChar char="•"/>
            </a:pPr>
            <a:r>
              <a:rPr lang="en-US" sz="2800" dirty="0">
                <a:solidFill>
                  <a:schemeClr val="tx1"/>
                </a:solidFill>
              </a:rPr>
              <a:t>There is only one winner per council that then competes for the one winner per CST, and those winners compete for the national winner.</a:t>
            </a:r>
          </a:p>
        </p:txBody>
      </p:sp>
    </p:spTree>
    <p:extLst>
      <p:ext uri="{BB962C8B-B14F-4D97-AF65-F5344CB8AC3E}">
        <p14:creationId xmlns:p14="http://schemas.microsoft.com/office/powerpoint/2010/main" val="23740568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2A05EC-79D1-C344-6C87-CBA4409FC6F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9EF362B-2FCB-2AF9-030F-216DFD4D4C40}"/>
              </a:ext>
            </a:extLst>
          </p:cNvPr>
          <p:cNvSpPr>
            <a:spLocks noGrp="1"/>
          </p:cNvSpPr>
          <p:nvPr>
            <p:ph type="title"/>
          </p:nvPr>
        </p:nvSpPr>
        <p:spPr/>
        <p:txBody>
          <a:bodyPr anchor="ctr">
            <a:normAutofit/>
          </a:bodyPr>
          <a:lstStyle/>
          <a:p>
            <a:r>
              <a:rPr lang="en-US" b="1" dirty="0"/>
              <a:t>NESA Legacy Society</a:t>
            </a:r>
            <a:br>
              <a:rPr lang="en-US" b="1" dirty="0"/>
            </a:br>
            <a:endParaRPr lang="en-US" dirty="0">
              <a:solidFill>
                <a:srgbClr val="CE1126"/>
              </a:solidFill>
            </a:endParaRPr>
          </a:p>
        </p:txBody>
      </p:sp>
      <p:sp>
        <p:nvSpPr>
          <p:cNvPr id="6" name="Content Placeholder 5">
            <a:extLst>
              <a:ext uri="{FF2B5EF4-FFF2-40B4-BE49-F238E27FC236}">
                <a16:creationId xmlns:a16="http://schemas.microsoft.com/office/drawing/2014/main" id="{7FFBF1D8-9D19-3727-4C9B-A9C0F202AA5B}"/>
              </a:ext>
            </a:extLst>
          </p:cNvPr>
          <p:cNvSpPr>
            <a:spLocks noGrp="1"/>
          </p:cNvSpPr>
          <p:nvPr>
            <p:ph sz="half" idx="2"/>
          </p:nvPr>
        </p:nvSpPr>
        <p:spPr/>
        <p:txBody>
          <a:bodyPr>
            <a:normAutofit fontScale="92500" lnSpcReduction="10000"/>
          </a:bodyPr>
          <a:lstStyle/>
          <a:p>
            <a:r>
              <a:rPr lang="en-US" sz="2600" dirty="0"/>
              <a:t>Make a direct contribution to the national NESA endowment fund to support  Eagle Scout scholarships,  NESA committee service grants, career networking, and encouragement for all Scouts who wear the Eagle Scout badge. </a:t>
            </a:r>
          </a:p>
          <a:p>
            <a:r>
              <a:rPr lang="en-US" sz="2600" dirty="0"/>
              <a:t>Open to any currently registered youth or adult Scouter who has first been recognized as a James E. West Fellow, regardless as to whether they are Eagle Scouts or members of NESA. </a:t>
            </a:r>
          </a:p>
          <a:p>
            <a:endParaRPr lang="en-US" sz="2600" dirty="0"/>
          </a:p>
          <a:p>
            <a:endParaRPr lang="en-US" sz="2600" dirty="0"/>
          </a:p>
          <a:p>
            <a:endParaRPr lang="en-US" sz="2600" dirty="0"/>
          </a:p>
          <a:p>
            <a:endParaRPr lang="en-US" sz="2600" dirty="0"/>
          </a:p>
        </p:txBody>
      </p:sp>
      <p:pic>
        <p:nvPicPr>
          <p:cNvPr id="9" name="Content Placeholder 8" descr="A close-up of a badge&#10;&#10;AI-generated content may be incorrect.">
            <a:extLst>
              <a:ext uri="{FF2B5EF4-FFF2-40B4-BE49-F238E27FC236}">
                <a16:creationId xmlns:a16="http://schemas.microsoft.com/office/drawing/2014/main" id="{37FE125C-ED7A-893E-F612-D3D45C87F405}"/>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838200" y="2800918"/>
            <a:ext cx="5181600" cy="2400752"/>
          </a:xfrm>
        </p:spPr>
      </p:pic>
    </p:spTree>
    <p:extLst>
      <p:ext uri="{BB962C8B-B14F-4D97-AF65-F5344CB8AC3E}">
        <p14:creationId xmlns:p14="http://schemas.microsoft.com/office/powerpoint/2010/main" val="14872429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89C34B-D3D4-779E-EF1A-D01A2828440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A05CC52-E6A4-D148-460F-A8AF0BCEB837}"/>
              </a:ext>
            </a:extLst>
          </p:cNvPr>
          <p:cNvSpPr>
            <a:spLocks noGrp="1"/>
          </p:cNvSpPr>
          <p:nvPr>
            <p:ph type="title"/>
          </p:nvPr>
        </p:nvSpPr>
        <p:spPr>
          <a:xfrm>
            <a:off x="838200" y="365125"/>
            <a:ext cx="10515600" cy="1325563"/>
          </a:xfrm>
        </p:spPr>
        <p:txBody>
          <a:bodyPr anchor="ctr">
            <a:normAutofit/>
          </a:bodyPr>
          <a:lstStyle/>
          <a:p>
            <a:r>
              <a:rPr lang="en-US" b="1" dirty="0"/>
              <a:t>NESA Scholarships</a:t>
            </a:r>
            <a:br>
              <a:rPr lang="en-US" b="1" dirty="0"/>
            </a:br>
            <a:endParaRPr lang="en-US" b="1" dirty="0"/>
          </a:p>
        </p:txBody>
      </p:sp>
      <p:pic>
        <p:nvPicPr>
          <p:cNvPr id="5" name="Content Placeholder 4">
            <a:extLst>
              <a:ext uri="{FF2B5EF4-FFF2-40B4-BE49-F238E27FC236}">
                <a16:creationId xmlns:a16="http://schemas.microsoft.com/office/drawing/2014/main" id="{A9021B8F-9AA6-F34E-0577-E53A648C7707}"/>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710220" y="1825625"/>
            <a:ext cx="3437559" cy="4351338"/>
          </a:xfrm>
          <a:noFill/>
        </p:spPr>
      </p:pic>
      <p:sp>
        <p:nvSpPr>
          <p:cNvPr id="6" name="Content Placeholder 5">
            <a:extLst>
              <a:ext uri="{FF2B5EF4-FFF2-40B4-BE49-F238E27FC236}">
                <a16:creationId xmlns:a16="http://schemas.microsoft.com/office/drawing/2014/main" id="{ACD2402D-58F8-7B66-4E69-0BDC00D1B006}"/>
              </a:ext>
            </a:extLst>
          </p:cNvPr>
          <p:cNvSpPr>
            <a:spLocks noGrp="1"/>
          </p:cNvSpPr>
          <p:nvPr>
            <p:ph sz="half" idx="2"/>
          </p:nvPr>
        </p:nvSpPr>
        <p:spPr>
          <a:xfrm>
            <a:off x="6172200" y="1825625"/>
            <a:ext cx="5181600" cy="4351338"/>
          </a:xfrm>
        </p:spPr>
        <p:txBody>
          <a:bodyPr>
            <a:normAutofit/>
          </a:bodyPr>
          <a:lstStyle/>
          <a:p>
            <a:pPr marL="0" indent="0">
              <a:buNone/>
            </a:pPr>
            <a:r>
              <a:rPr lang="en-US" sz="2400"/>
              <a:t>Scholarships are awarded to Eagle Scouts who have shown active participation in school, Scouting activities, and community service and who demonstrate they understand the fundamentals of service to the community, service to Scouting, and their character. They should also demonstrate that if they have a financial need, what distinguishes their financial need from others?</a:t>
            </a:r>
          </a:p>
        </p:txBody>
      </p:sp>
    </p:spTree>
    <p:extLst>
      <p:ext uri="{BB962C8B-B14F-4D97-AF65-F5344CB8AC3E}">
        <p14:creationId xmlns:p14="http://schemas.microsoft.com/office/powerpoint/2010/main" val="18414834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7A4576-AA55-821B-06A8-238CC1067A4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BE0C13B-2C8D-DA7B-D241-0B2DF1EFF9BB}"/>
              </a:ext>
            </a:extLst>
          </p:cNvPr>
          <p:cNvSpPr>
            <a:spLocks noGrp="1"/>
          </p:cNvSpPr>
          <p:nvPr>
            <p:ph type="title"/>
          </p:nvPr>
        </p:nvSpPr>
        <p:spPr>
          <a:xfrm>
            <a:off x="838200" y="365125"/>
            <a:ext cx="10515600" cy="1325563"/>
          </a:xfrm>
        </p:spPr>
        <p:txBody>
          <a:bodyPr anchor="ctr">
            <a:normAutofit/>
          </a:bodyPr>
          <a:lstStyle/>
          <a:p>
            <a:r>
              <a:rPr lang="en-US" b="1" dirty="0"/>
              <a:t>NESA Scholarships</a:t>
            </a:r>
            <a:br>
              <a:rPr lang="en-US" b="1" dirty="0"/>
            </a:br>
            <a:r>
              <a:rPr lang="en-US" sz="4400" dirty="0">
                <a:solidFill>
                  <a:srgbClr val="898989"/>
                </a:solidFill>
                <a:latin typeface="Arial" panose="020B0604020202020204" pitchFamily="34" charset="0"/>
                <a:cs typeface="Arial" panose="020B0604020202020204" pitchFamily="34" charset="0"/>
              </a:rPr>
              <a:t>Continued…</a:t>
            </a:r>
            <a:endParaRPr lang="en-US" b="1" dirty="0"/>
          </a:p>
        </p:txBody>
      </p:sp>
      <p:sp>
        <p:nvSpPr>
          <p:cNvPr id="6" name="Content Placeholder 5">
            <a:extLst>
              <a:ext uri="{FF2B5EF4-FFF2-40B4-BE49-F238E27FC236}">
                <a16:creationId xmlns:a16="http://schemas.microsoft.com/office/drawing/2014/main" id="{D0923A36-CD64-FBF9-06A6-ED3EE0F41384}"/>
              </a:ext>
            </a:extLst>
          </p:cNvPr>
          <p:cNvSpPr>
            <a:spLocks noGrp="1"/>
          </p:cNvSpPr>
          <p:nvPr>
            <p:ph idx="1"/>
          </p:nvPr>
        </p:nvSpPr>
        <p:spPr>
          <a:xfrm>
            <a:off x="838200" y="1825625"/>
            <a:ext cx="10515600" cy="4351338"/>
          </a:xfrm>
        </p:spPr>
        <p:txBody>
          <a:bodyPr>
            <a:normAutofit/>
          </a:bodyPr>
          <a:lstStyle/>
          <a:p>
            <a:pPr marL="0" indent="0">
              <a:buNone/>
            </a:pPr>
            <a:r>
              <a:rPr lang="en-US" sz="2600" b="1" u="sng" dirty="0">
                <a:solidFill>
                  <a:srgbClr val="CE1126"/>
                </a:solidFill>
              </a:rPr>
              <a:t>Scholarship Timeline</a:t>
            </a:r>
          </a:p>
          <a:p>
            <a:pPr lvl="1">
              <a:buFont typeface="Arial" panose="020B0604020202020204" pitchFamily="34" charset="0"/>
              <a:buChar char="•"/>
            </a:pPr>
            <a:r>
              <a:rPr lang="en-US" sz="2600" b="1" dirty="0">
                <a:solidFill>
                  <a:srgbClr val="075697"/>
                </a:solidFill>
              </a:rPr>
              <a:t>Eagle Board of Review Date:</a:t>
            </a:r>
            <a:br>
              <a:rPr lang="en-US" sz="2600" dirty="0">
                <a:solidFill>
                  <a:srgbClr val="075697"/>
                </a:solidFill>
              </a:rPr>
            </a:br>
            <a:r>
              <a:rPr lang="en-US" sz="2600" dirty="0">
                <a:effectLst/>
              </a:rPr>
              <a:t>Must be on or before January 24, 2025.</a:t>
            </a:r>
            <a:endParaRPr lang="en-US" sz="2600" dirty="0"/>
          </a:p>
          <a:p>
            <a:pPr lvl="1">
              <a:buFont typeface="Arial" panose="020B0604020202020204" pitchFamily="34" charset="0"/>
              <a:buChar char="•"/>
            </a:pPr>
            <a:r>
              <a:rPr lang="en-US" sz="2600" b="1" dirty="0">
                <a:solidFill>
                  <a:srgbClr val="075697"/>
                </a:solidFill>
              </a:rPr>
              <a:t>Application Portal Is Open:</a:t>
            </a:r>
            <a:br>
              <a:rPr lang="en-US" sz="2600" dirty="0"/>
            </a:br>
            <a:r>
              <a:rPr lang="en-US" sz="2600" dirty="0"/>
              <a:t>December 1, 2024, through January 31, 2025.</a:t>
            </a:r>
          </a:p>
          <a:p>
            <a:pPr lvl="1">
              <a:buFont typeface="Arial" panose="020B0604020202020204" pitchFamily="34" charset="0"/>
              <a:buChar char="•"/>
            </a:pPr>
            <a:r>
              <a:rPr lang="en-US" sz="2600" b="1" dirty="0">
                <a:solidFill>
                  <a:srgbClr val="075697"/>
                </a:solidFill>
              </a:rPr>
              <a:t>Application Must be Completed and Submitted</a:t>
            </a:r>
            <a:br>
              <a:rPr lang="en-US" sz="2600" dirty="0"/>
            </a:br>
            <a:r>
              <a:rPr lang="en-US" sz="2600" dirty="0"/>
              <a:t>By 11:59 p.m. CST on January 31, 2025.</a:t>
            </a:r>
          </a:p>
          <a:p>
            <a:pPr lvl="1">
              <a:buFont typeface="Arial" panose="020B0604020202020204" pitchFamily="34" charset="0"/>
              <a:buChar char="•"/>
            </a:pPr>
            <a:r>
              <a:rPr lang="en-US" sz="2600" b="1" dirty="0">
                <a:solidFill>
                  <a:srgbClr val="075697"/>
                </a:solidFill>
              </a:rPr>
              <a:t>Announcement of Scholarship Awards:</a:t>
            </a:r>
            <a:br>
              <a:rPr lang="en-US" sz="2600" dirty="0"/>
            </a:br>
            <a:r>
              <a:rPr lang="en-US" sz="2600" dirty="0"/>
              <a:t>June 10, 2025.</a:t>
            </a:r>
          </a:p>
          <a:p>
            <a:pPr lvl="1">
              <a:buFont typeface="Arial" panose="020B0604020202020204" pitchFamily="34" charset="0"/>
              <a:buChar char="•"/>
            </a:pPr>
            <a:r>
              <a:rPr lang="en-US" sz="2600" dirty="0"/>
              <a:t>For more specific information and requirements: </a:t>
            </a:r>
            <a:r>
              <a:rPr lang="en-US" sz="2600" b="1" dirty="0" err="1">
                <a:solidFill>
                  <a:srgbClr val="067EEB"/>
                </a:solidFill>
              </a:rPr>
              <a:t>nesa.org</a:t>
            </a:r>
            <a:r>
              <a:rPr lang="en-US" sz="2600" b="1" dirty="0">
                <a:solidFill>
                  <a:srgbClr val="067EEB"/>
                </a:solidFill>
              </a:rPr>
              <a:t>/scholarships</a:t>
            </a:r>
          </a:p>
        </p:txBody>
      </p:sp>
    </p:spTree>
    <p:extLst>
      <p:ext uri="{BB962C8B-B14F-4D97-AF65-F5344CB8AC3E}">
        <p14:creationId xmlns:p14="http://schemas.microsoft.com/office/powerpoint/2010/main" val="39996002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8045FB-E055-8724-7376-7052F0EB7925}"/>
              </a:ext>
            </a:extLst>
          </p:cNvPr>
          <p:cNvSpPr>
            <a:spLocks noGrp="1"/>
          </p:cNvSpPr>
          <p:nvPr>
            <p:ph type="title"/>
          </p:nvPr>
        </p:nvSpPr>
        <p:spPr/>
        <p:txBody>
          <a:bodyPr/>
          <a:lstStyle/>
          <a:p>
            <a:r>
              <a:rPr lang="en-US" b="1" dirty="0"/>
              <a:t>Important Due Dates</a:t>
            </a:r>
            <a:br>
              <a:rPr lang="en-US" b="1" dirty="0"/>
            </a:br>
            <a:endParaRPr lang="en-US" dirty="0"/>
          </a:p>
        </p:txBody>
      </p:sp>
      <p:sp>
        <p:nvSpPr>
          <p:cNvPr id="5" name="Text Placeholder 4">
            <a:extLst>
              <a:ext uri="{FF2B5EF4-FFF2-40B4-BE49-F238E27FC236}">
                <a16:creationId xmlns:a16="http://schemas.microsoft.com/office/drawing/2014/main" id="{521B977D-9B5B-EE27-9304-ECFD80F6658F}"/>
              </a:ext>
            </a:extLst>
          </p:cNvPr>
          <p:cNvSpPr>
            <a:spLocks noGrp="1"/>
          </p:cNvSpPr>
          <p:nvPr>
            <p:ph type="body" sz="quarter" idx="3"/>
          </p:nvPr>
        </p:nvSpPr>
        <p:spPr/>
        <p:txBody>
          <a:bodyPr/>
          <a:lstStyle/>
          <a:p>
            <a:r>
              <a:rPr lang="en-US" dirty="0">
                <a:solidFill>
                  <a:srgbClr val="CE1126"/>
                </a:solidFill>
              </a:rPr>
              <a:t>NESA Awards &amp; Recognitions</a:t>
            </a:r>
          </a:p>
        </p:txBody>
      </p:sp>
      <p:sp>
        <p:nvSpPr>
          <p:cNvPr id="6" name="Content Placeholder 5">
            <a:extLst>
              <a:ext uri="{FF2B5EF4-FFF2-40B4-BE49-F238E27FC236}">
                <a16:creationId xmlns:a16="http://schemas.microsoft.com/office/drawing/2014/main" id="{CA32AA0D-F9BE-6DFE-98FA-088094F1BBFC}"/>
              </a:ext>
            </a:extLst>
          </p:cNvPr>
          <p:cNvSpPr>
            <a:spLocks noGrp="1"/>
          </p:cNvSpPr>
          <p:nvPr>
            <p:ph sz="quarter" idx="4"/>
          </p:nvPr>
        </p:nvSpPr>
        <p:spPr/>
        <p:txBody>
          <a:bodyPr>
            <a:normAutofit fontScale="92500" lnSpcReduction="20000"/>
          </a:bodyPr>
          <a:lstStyle/>
          <a:p>
            <a:r>
              <a:rPr lang="en-US" b="1" dirty="0">
                <a:solidFill>
                  <a:srgbClr val="075697"/>
                </a:solidFill>
              </a:rPr>
              <a:t>DESA </a:t>
            </a:r>
            <a:r>
              <a:rPr lang="en-US" dirty="0"/>
              <a:t>, April 1 to July 31st</a:t>
            </a:r>
          </a:p>
          <a:p>
            <a:r>
              <a:rPr lang="en-US" b="1" dirty="0">
                <a:solidFill>
                  <a:srgbClr val="075697"/>
                </a:solidFill>
              </a:rPr>
              <a:t>NOESA</a:t>
            </a:r>
            <a:r>
              <a:rPr lang="en-US" dirty="0"/>
              <a:t>, Dec. 31st </a:t>
            </a:r>
          </a:p>
          <a:p>
            <a:r>
              <a:rPr lang="en-US" b="1" dirty="0">
                <a:solidFill>
                  <a:srgbClr val="075697"/>
                </a:solidFill>
              </a:rPr>
              <a:t>NESA DSA</a:t>
            </a:r>
            <a:r>
              <a:rPr lang="en-US" dirty="0"/>
              <a:t>, Oct 31st</a:t>
            </a:r>
          </a:p>
          <a:p>
            <a:r>
              <a:rPr lang="en-US" b="1" dirty="0">
                <a:solidFill>
                  <a:srgbClr val="075697"/>
                </a:solidFill>
              </a:rPr>
              <a:t>Silver Wreath</a:t>
            </a:r>
            <a:r>
              <a:rPr lang="en-US" dirty="0"/>
              <a:t>, Dec. 31st </a:t>
            </a:r>
          </a:p>
          <a:p>
            <a:r>
              <a:rPr lang="en-US" b="1" dirty="0">
                <a:solidFill>
                  <a:srgbClr val="075697"/>
                </a:solidFill>
              </a:rPr>
              <a:t>Adams Eagle Scout Service Project</a:t>
            </a:r>
            <a:r>
              <a:rPr lang="en-US" dirty="0"/>
              <a:t>, Jan 31st</a:t>
            </a:r>
          </a:p>
          <a:p>
            <a:r>
              <a:rPr lang="en-US" b="1" dirty="0">
                <a:solidFill>
                  <a:srgbClr val="075697"/>
                </a:solidFill>
              </a:rPr>
              <a:t>NESA Legacy Society</a:t>
            </a:r>
            <a:r>
              <a:rPr lang="en-US" dirty="0"/>
              <a:t>, No deadline</a:t>
            </a:r>
          </a:p>
          <a:p>
            <a:r>
              <a:rPr lang="en-US" b="1" dirty="0">
                <a:solidFill>
                  <a:srgbClr val="075697"/>
                </a:solidFill>
              </a:rPr>
              <a:t>Scholarships</a:t>
            </a:r>
            <a:r>
              <a:rPr lang="en-US" dirty="0"/>
              <a:t>, Dec. 1 to Jan. 31st</a:t>
            </a:r>
          </a:p>
        </p:txBody>
      </p:sp>
      <p:sp>
        <p:nvSpPr>
          <p:cNvPr id="3" name="Text Placeholder 2">
            <a:extLst>
              <a:ext uri="{FF2B5EF4-FFF2-40B4-BE49-F238E27FC236}">
                <a16:creationId xmlns:a16="http://schemas.microsoft.com/office/drawing/2014/main" id="{A024B2D0-FFC8-3883-9E8C-0AC452BBAEA9}"/>
              </a:ext>
            </a:extLst>
          </p:cNvPr>
          <p:cNvSpPr>
            <a:spLocks noGrp="1"/>
          </p:cNvSpPr>
          <p:nvPr>
            <p:ph type="body" idx="1"/>
          </p:nvPr>
        </p:nvSpPr>
        <p:spPr/>
        <p:txBody>
          <a:bodyPr/>
          <a:lstStyle/>
          <a:p>
            <a:r>
              <a:rPr lang="en-US" dirty="0">
                <a:solidFill>
                  <a:srgbClr val="CE1126"/>
                </a:solidFill>
              </a:rPr>
              <a:t>Alumni Awards &amp; Recognitions</a:t>
            </a:r>
          </a:p>
        </p:txBody>
      </p:sp>
      <p:sp>
        <p:nvSpPr>
          <p:cNvPr id="4" name="Content Placeholder 3">
            <a:extLst>
              <a:ext uri="{FF2B5EF4-FFF2-40B4-BE49-F238E27FC236}">
                <a16:creationId xmlns:a16="http://schemas.microsoft.com/office/drawing/2014/main" id="{377E8C07-E5FD-3E2F-44FB-51C7DAE67295}"/>
              </a:ext>
            </a:extLst>
          </p:cNvPr>
          <p:cNvSpPr>
            <a:spLocks noGrp="1"/>
          </p:cNvSpPr>
          <p:nvPr>
            <p:ph sz="half" idx="2"/>
          </p:nvPr>
        </p:nvSpPr>
        <p:spPr/>
        <p:txBody>
          <a:bodyPr>
            <a:normAutofit fontScale="92500" lnSpcReduction="20000"/>
          </a:bodyPr>
          <a:lstStyle/>
          <a:p>
            <a:r>
              <a:rPr lang="en-US" b="1" dirty="0">
                <a:solidFill>
                  <a:srgbClr val="075697"/>
                </a:solidFill>
              </a:rPr>
              <a:t>Alumnus Awards</a:t>
            </a:r>
            <a:r>
              <a:rPr lang="en-US" dirty="0"/>
              <a:t>, Dec 31st </a:t>
            </a:r>
          </a:p>
          <a:p>
            <a:r>
              <a:rPr lang="en-US" b="1" dirty="0">
                <a:solidFill>
                  <a:srgbClr val="075697"/>
                </a:solidFill>
              </a:rPr>
              <a:t>Alumni Awards</a:t>
            </a:r>
            <a:r>
              <a:rPr lang="en-US" dirty="0"/>
              <a:t>, No Deadline</a:t>
            </a:r>
          </a:p>
          <a:p>
            <a:r>
              <a:rPr lang="en-US" b="1" dirty="0">
                <a:solidFill>
                  <a:srgbClr val="075697"/>
                </a:solidFill>
              </a:rPr>
              <a:t>Council Distinguished Alumni</a:t>
            </a:r>
            <a:r>
              <a:rPr lang="en-US" dirty="0"/>
              <a:t>, No Deadline </a:t>
            </a:r>
          </a:p>
          <a:p>
            <a:r>
              <a:rPr lang="en-US" b="1" dirty="0">
                <a:solidFill>
                  <a:srgbClr val="075697"/>
                </a:solidFill>
              </a:rPr>
              <a:t>Council Alumni Committee</a:t>
            </a:r>
            <a:r>
              <a:rPr lang="en-US" dirty="0"/>
              <a:t>, Dec 31st</a:t>
            </a:r>
          </a:p>
          <a:p>
            <a:r>
              <a:rPr lang="en-US" b="1" dirty="0">
                <a:solidFill>
                  <a:srgbClr val="075697"/>
                </a:solidFill>
              </a:rPr>
              <a:t>Alumni Service Commemoration</a:t>
            </a:r>
            <a:r>
              <a:rPr lang="en-US" dirty="0"/>
              <a:t>, No Deadline</a:t>
            </a:r>
          </a:p>
        </p:txBody>
      </p:sp>
    </p:spTree>
    <p:extLst>
      <p:ext uri="{BB962C8B-B14F-4D97-AF65-F5344CB8AC3E}">
        <p14:creationId xmlns:p14="http://schemas.microsoft.com/office/powerpoint/2010/main" val="34908049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A9B18F0-ECB0-2983-B364-E9F8B54027EC}"/>
              </a:ext>
            </a:extLst>
          </p:cNvPr>
          <p:cNvSpPr>
            <a:spLocks noGrp="1"/>
          </p:cNvSpPr>
          <p:nvPr>
            <p:ph type="title"/>
          </p:nvPr>
        </p:nvSpPr>
        <p:spPr>
          <a:xfrm>
            <a:off x="838200" y="365125"/>
            <a:ext cx="10515600" cy="1325563"/>
          </a:xfrm>
        </p:spPr>
        <p:txBody>
          <a:bodyPr anchor="ctr">
            <a:normAutofit/>
          </a:bodyPr>
          <a:lstStyle/>
          <a:p>
            <a:r>
              <a:rPr lang="en-US" sz="4100"/>
              <a:t>To help us improve these webinars, please complete this survey.</a:t>
            </a:r>
          </a:p>
        </p:txBody>
      </p:sp>
      <p:sp>
        <p:nvSpPr>
          <p:cNvPr id="8" name="Content Placeholder 7">
            <a:extLst>
              <a:ext uri="{FF2B5EF4-FFF2-40B4-BE49-F238E27FC236}">
                <a16:creationId xmlns:a16="http://schemas.microsoft.com/office/drawing/2014/main" id="{1C218612-0CCF-B72D-E745-3D8AF6F1E7A0}"/>
              </a:ext>
            </a:extLst>
          </p:cNvPr>
          <p:cNvSpPr>
            <a:spLocks noGrp="1"/>
          </p:cNvSpPr>
          <p:nvPr>
            <p:ph sz="half" idx="1"/>
          </p:nvPr>
        </p:nvSpPr>
        <p:spPr>
          <a:xfrm>
            <a:off x="838200" y="1825625"/>
            <a:ext cx="5181600" cy="4351338"/>
          </a:xfrm>
        </p:spPr>
        <p:txBody>
          <a:bodyPr anchor="ctr">
            <a:normAutofit/>
          </a:bodyPr>
          <a:lstStyle/>
          <a:p>
            <a:pPr marL="0" indent="0" algn="ctr">
              <a:buNone/>
            </a:pPr>
            <a:r>
              <a:rPr lang="en-US" sz="4400" dirty="0"/>
              <a:t>Visit us at:</a:t>
            </a:r>
          </a:p>
          <a:p>
            <a:pPr marL="0" indent="0" algn="ctr">
              <a:buNone/>
            </a:pPr>
            <a:r>
              <a:rPr lang="en-US" sz="4400" dirty="0" err="1">
                <a:solidFill>
                  <a:srgbClr val="067EEB"/>
                </a:solidFill>
              </a:rPr>
              <a:t>scoutingalumni.org</a:t>
            </a:r>
            <a:endParaRPr lang="en-US" sz="4400" dirty="0">
              <a:solidFill>
                <a:srgbClr val="067EEB"/>
              </a:solidFill>
            </a:endParaRPr>
          </a:p>
          <a:p>
            <a:pPr marL="0" indent="0" algn="ctr">
              <a:buNone/>
            </a:pPr>
            <a:r>
              <a:rPr lang="en-US" sz="4400" dirty="0"/>
              <a:t>and</a:t>
            </a:r>
          </a:p>
          <a:p>
            <a:pPr marL="0" indent="0" algn="ctr">
              <a:buNone/>
            </a:pPr>
            <a:r>
              <a:rPr lang="en-US" sz="4400" dirty="0" err="1">
                <a:solidFill>
                  <a:srgbClr val="067EEB"/>
                </a:solidFill>
              </a:rPr>
              <a:t>nesa.org</a:t>
            </a:r>
            <a:r>
              <a:rPr lang="en-US" sz="4400" dirty="0"/>
              <a:t> </a:t>
            </a:r>
          </a:p>
        </p:txBody>
      </p:sp>
      <p:pic>
        <p:nvPicPr>
          <p:cNvPr id="10" name="Content Placeholder 9" descr="A qr code with a few black squares&#10;&#10;AI-generated content may be incorrect.">
            <a:extLst>
              <a:ext uri="{FF2B5EF4-FFF2-40B4-BE49-F238E27FC236}">
                <a16:creationId xmlns:a16="http://schemas.microsoft.com/office/drawing/2014/main" id="{A8E0BFD7-2EDD-8D5B-A6BA-068EA6773441}"/>
              </a:ext>
            </a:extLst>
          </p:cNvPr>
          <p:cNvPicPr>
            <a:picLocks noGrp="1" noChangeAspect="1"/>
          </p:cNvPicPr>
          <p:nvPr>
            <p:ph sz="half" idx="2"/>
          </p:nvPr>
        </p:nvPicPr>
        <p:blipFill>
          <a:blip r:embed="rId3"/>
          <a:stretch>
            <a:fillRect/>
          </a:stretch>
        </p:blipFill>
        <p:spPr>
          <a:xfrm>
            <a:off x="6587331" y="1825625"/>
            <a:ext cx="4351338" cy="4351338"/>
          </a:xfrm>
          <a:prstGeom prst="rect">
            <a:avLst/>
          </a:prstGeom>
          <a:noFill/>
        </p:spPr>
      </p:pic>
    </p:spTree>
    <p:extLst>
      <p:ext uri="{BB962C8B-B14F-4D97-AF65-F5344CB8AC3E}">
        <p14:creationId xmlns:p14="http://schemas.microsoft.com/office/powerpoint/2010/main" val="42849952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C4E918-FCAB-3E3E-01E8-59B66CE124C0}"/>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8C431AD7-FC4B-52BB-A7AA-1E40E5E7EE24}"/>
              </a:ext>
            </a:extLst>
          </p:cNvPr>
          <p:cNvSpPr>
            <a:spLocks noGrp="1"/>
          </p:cNvSpPr>
          <p:nvPr>
            <p:ph type="title"/>
          </p:nvPr>
        </p:nvSpPr>
        <p:spPr/>
        <p:txBody>
          <a:bodyPr>
            <a:normAutofit/>
          </a:bodyPr>
          <a:lstStyle/>
          <a:p>
            <a:r>
              <a:rPr lang="en-US" dirty="0"/>
              <a:t>Questions?</a:t>
            </a:r>
            <a:br>
              <a:rPr lang="en-US" dirty="0"/>
            </a:br>
            <a:endParaRPr lang="en-US" dirty="0"/>
          </a:p>
        </p:txBody>
      </p:sp>
      <p:sp>
        <p:nvSpPr>
          <p:cNvPr id="2" name="Text Placeholder 1">
            <a:extLst>
              <a:ext uri="{FF2B5EF4-FFF2-40B4-BE49-F238E27FC236}">
                <a16:creationId xmlns:a16="http://schemas.microsoft.com/office/drawing/2014/main" id="{EAD7460B-1F3E-B6D6-A9F5-5188A4431B58}"/>
              </a:ext>
            </a:extLst>
          </p:cNvPr>
          <p:cNvSpPr>
            <a:spLocks noGrp="1"/>
          </p:cNvSpPr>
          <p:nvPr>
            <p:ph type="body" idx="1"/>
          </p:nvPr>
        </p:nvSpPr>
        <p:spPr>
          <a:xfrm>
            <a:off x="839787" y="5422648"/>
            <a:ext cx="5157787" cy="823912"/>
          </a:xfrm>
        </p:spPr>
        <p:txBody>
          <a:bodyPr>
            <a:normAutofit fontScale="85000" lnSpcReduction="10000"/>
          </a:bodyPr>
          <a:lstStyle/>
          <a:p>
            <a:pPr algn="ctr"/>
            <a:r>
              <a:rPr lang="en-US" sz="3400" b="1" dirty="0">
                <a:solidFill>
                  <a:srgbClr val="CE1126"/>
                </a:solidFill>
                <a:ea typeface="Times New Roman"/>
                <a:cs typeface="Times New Roman"/>
                <a:sym typeface="Times New Roman"/>
              </a:rPr>
              <a:t>Jim Johnson </a:t>
            </a:r>
          </a:p>
          <a:p>
            <a:pPr algn="ctr"/>
            <a:r>
              <a:rPr lang="en-US" b="0" dirty="0">
                <a:solidFill>
                  <a:srgbClr val="003366"/>
                </a:solidFill>
                <a:ea typeface="Times New Roman"/>
                <a:sym typeface="Times New Roman"/>
                <a:hlinkClick r:id="rId3"/>
              </a:rPr>
              <a:t>wamegojim@gmail.com</a:t>
            </a:r>
            <a:r>
              <a:rPr lang="en-US" b="0" dirty="0">
                <a:solidFill>
                  <a:srgbClr val="003366"/>
                </a:solidFill>
                <a:ea typeface="Times New Roman"/>
                <a:sym typeface="Times New Roman"/>
              </a:rPr>
              <a:t> </a:t>
            </a:r>
            <a:r>
              <a:rPr lang="en-US" b="0" dirty="0">
                <a:solidFill>
                  <a:srgbClr val="898989"/>
                </a:solidFill>
                <a:ea typeface="Times New Roman"/>
                <a:sym typeface="Times New Roman"/>
              </a:rPr>
              <a:t>| (336) 991-6053</a:t>
            </a:r>
          </a:p>
        </p:txBody>
      </p:sp>
      <p:sp>
        <p:nvSpPr>
          <p:cNvPr id="3" name="Text Placeholder 2">
            <a:extLst>
              <a:ext uri="{FF2B5EF4-FFF2-40B4-BE49-F238E27FC236}">
                <a16:creationId xmlns:a16="http://schemas.microsoft.com/office/drawing/2014/main" id="{FA3DC7FA-6027-F741-A05E-49B9AF5AD943}"/>
              </a:ext>
            </a:extLst>
          </p:cNvPr>
          <p:cNvSpPr>
            <a:spLocks noGrp="1"/>
          </p:cNvSpPr>
          <p:nvPr>
            <p:ph type="body" sz="quarter" idx="3"/>
          </p:nvPr>
        </p:nvSpPr>
        <p:spPr>
          <a:xfrm>
            <a:off x="6159499" y="5422648"/>
            <a:ext cx="5183188" cy="823912"/>
          </a:xfrm>
        </p:spPr>
        <p:txBody>
          <a:bodyPr>
            <a:normAutofit fontScale="85000" lnSpcReduction="10000"/>
          </a:bodyPr>
          <a:lstStyle/>
          <a:p>
            <a:pPr algn="ctr"/>
            <a:r>
              <a:rPr lang="en-US" sz="3400" b="1" dirty="0">
                <a:solidFill>
                  <a:srgbClr val="CE1126"/>
                </a:solidFill>
                <a:ea typeface="Times New Roman"/>
                <a:cs typeface="Times New Roman"/>
                <a:sym typeface="Times New Roman"/>
              </a:rPr>
              <a:t>Bill </a:t>
            </a:r>
            <a:r>
              <a:rPr lang="en-US" sz="3400" b="1" dirty="0" err="1">
                <a:solidFill>
                  <a:srgbClr val="CE1126"/>
                </a:solidFill>
                <a:ea typeface="Times New Roman"/>
                <a:cs typeface="Times New Roman"/>
                <a:sym typeface="Times New Roman"/>
              </a:rPr>
              <a:t>Kropa</a:t>
            </a:r>
            <a:r>
              <a:rPr lang="en-US" sz="3400" b="1" dirty="0">
                <a:solidFill>
                  <a:srgbClr val="CE1126"/>
                </a:solidFill>
                <a:ea typeface="Times New Roman"/>
                <a:cs typeface="Times New Roman"/>
                <a:sym typeface="Times New Roman"/>
              </a:rPr>
              <a:t> </a:t>
            </a:r>
          </a:p>
          <a:p>
            <a:pPr algn="ctr"/>
            <a:r>
              <a:rPr lang="en-US" b="0" dirty="0">
                <a:solidFill>
                  <a:srgbClr val="003366"/>
                </a:solidFill>
                <a:ea typeface="Times New Roman"/>
                <a:sym typeface="Times New Roman"/>
                <a:hlinkClick r:id="rId4"/>
              </a:rPr>
              <a:t>N3evz@rcn.com</a:t>
            </a:r>
            <a:r>
              <a:rPr lang="en-US" b="0" dirty="0">
                <a:solidFill>
                  <a:srgbClr val="003366"/>
                </a:solidFill>
                <a:ea typeface="Times New Roman"/>
                <a:sym typeface="Times New Roman"/>
              </a:rPr>
              <a:t> </a:t>
            </a:r>
            <a:r>
              <a:rPr lang="en-US" b="0" dirty="0">
                <a:solidFill>
                  <a:srgbClr val="898989"/>
                </a:solidFill>
                <a:ea typeface="Times New Roman"/>
                <a:sym typeface="Times New Roman"/>
              </a:rPr>
              <a:t>| (570) 499-0838</a:t>
            </a:r>
          </a:p>
        </p:txBody>
      </p:sp>
      <p:pic>
        <p:nvPicPr>
          <p:cNvPr id="13" name="Content Placeholder 12">
            <a:extLst>
              <a:ext uri="{FF2B5EF4-FFF2-40B4-BE49-F238E27FC236}">
                <a16:creationId xmlns:a16="http://schemas.microsoft.com/office/drawing/2014/main" id="{537E0E46-867C-0A57-3F76-FC91ED01AD5A}"/>
              </a:ext>
            </a:extLst>
          </p:cNvPr>
          <p:cNvPicPr>
            <a:picLocks noGrp="1" noChangeAspect="1"/>
          </p:cNvPicPr>
          <p:nvPr>
            <p:ph sz="quarter" idx="4"/>
          </p:nvPr>
        </p:nvPicPr>
        <p:blipFill>
          <a:blip r:embed="rId5">
            <a:extLst>
              <a:ext uri="{28A0092B-C50C-407E-A947-70E740481C1C}">
                <a14:useLocalDpi xmlns:a14="http://schemas.microsoft.com/office/drawing/2010/main" val="0"/>
              </a:ext>
            </a:extLst>
          </a:blip>
          <a:stretch>
            <a:fillRect/>
          </a:stretch>
        </p:blipFill>
        <p:spPr>
          <a:xfrm>
            <a:off x="7465931" y="1393378"/>
            <a:ext cx="2570324" cy="3684588"/>
          </a:xfrm>
          <a:effectLst>
            <a:outerShdw blurRad="50800" dist="38100" dir="2700000" algn="tl" rotWithShape="0">
              <a:prstClr val="black">
                <a:alpha val="40000"/>
              </a:prstClr>
            </a:outerShdw>
          </a:effectLst>
        </p:spPr>
      </p:pic>
      <p:pic>
        <p:nvPicPr>
          <p:cNvPr id="6" name="Content Placeholder 5" descr="A person in a uniform&#10;&#10;Description automatically generated">
            <a:extLst>
              <a:ext uri="{FF2B5EF4-FFF2-40B4-BE49-F238E27FC236}">
                <a16:creationId xmlns:a16="http://schemas.microsoft.com/office/drawing/2014/main" id="{BA7D0E2F-607C-A2A6-5C32-726E48149CCF}"/>
              </a:ext>
            </a:extLst>
          </p:cNvPr>
          <p:cNvPicPr>
            <a:picLocks noGrp="1" noChangeAspect="1"/>
          </p:cNvPicPr>
          <p:nvPr>
            <p:ph sz="half" idx="2"/>
          </p:nvPr>
        </p:nvPicPr>
        <p:blipFill>
          <a:blip r:embed="rId6">
            <a:extLst>
              <a:ext uri="{28A0092B-C50C-407E-A947-70E740481C1C}">
                <a14:useLocalDpi xmlns:a14="http://schemas.microsoft.com/office/drawing/2010/main" val="0"/>
              </a:ext>
            </a:extLst>
          </a:blip>
          <a:stretch>
            <a:fillRect/>
          </a:stretch>
        </p:blipFill>
        <p:spPr>
          <a:xfrm>
            <a:off x="2133518" y="1398080"/>
            <a:ext cx="2570324" cy="368458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491862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25B4-A489-283A-B269-6F49680D5888}"/>
              </a:ext>
            </a:extLst>
          </p:cNvPr>
          <p:cNvSpPr>
            <a:spLocks noGrp="1"/>
          </p:cNvSpPr>
          <p:nvPr>
            <p:ph type="title"/>
          </p:nvPr>
        </p:nvSpPr>
        <p:spPr/>
        <p:txBody>
          <a:bodyPr>
            <a:normAutofit/>
          </a:bodyPr>
          <a:lstStyle/>
          <a:p>
            <a:r>
              <a:rPr lang="en-US" dirty="0"/>
              <a:t>Upcoming Webinars…</a:t>
            </a:r>
            <a:br>
              <a:rPr lang="en-US" dirty="0"/>
            </a:br>
            <a:endParaRPr lang="en-US" dirty="0"/>
          </a:p>
        </p:txBody>
      </p:sp>
      <p:sp>
        <p:nvSpPr>
          <p:cNvPr id="3" name="Content Placeholder 2">
            <a:extLst>
              <a:ext uri="{FF2B5EF4-FFF2-40B4-BE49-F238E27FC236}">
                <a16:creationId xmlns:a16="http://schemas.microsoft.com/office/drawing/2014/main" id="{C080C064-E295-4548-5A8F-C2578404DFE3}"/>
              </a:ext>
            </a:extLst>
          </p:cNvPr>
          <p:cNvSpPr>
            <a:spLocks noGrp="1"/>
          </p:cNvSpPr>
          <p:nvPr>
            <p:ph idx="1"/>
          </p:nvPr>
        </p:nvSpPr>
        <p:spPr/>
        <p:txBody>
          <a:bodyPr>
            <a:normAutofit lnSpcReduction="10000"/>
          </a:bodyPr>
          <a:lstStyle/>
          <a:p>
            <a:pPr marL="0" indent="0">
              <a:buNone/>
            </a:pPr>
            <a:r>
              <a:rPr lang="en-US" sz="4400" dirty="0"/>
              <a:t>Our next webinar will take place on </a:t>
            </a:r>
            <a:r>
              <a:rPr lang="en-US" sz="4400" b="1" dirty="0">
                <a:solidFill>
                  <a:srgbClr val="075697"/>
                </a:solidFill>
              </a:rPr>
              <a:t>Sunday, February 2, 2025</a:t>
            </a:r>
            <a:r>
              <a:rPr lang="en-US" sz="4400" dirty="0"/>
              <a:t>, at 3:00 PM Pacific, 4:00 PM Mountain, 5:00 PM Central, and 6:00 PM Eastern.</a:t>
            </a:r>
          </a:p>
          <a:p>
            <a:endParaRPr lang="en-US" sz="4400" dirty="0"/>
          </a:p>
          <a:p>
            <a:pPr marL="0" indent="0">
              <a:buNone/>
            </a:pPr>
            <a:r>
              <a:rPr lang="en-US" sz="4400" dirty="0"/>
              <a:t>The Topic will be “</a:t>
            </a:r>
            <a:r>
              <a:rPr lang="en-US" sz="4400" b="1" dirty="0">
                <a:solidFill>
                  <a:srgbClr val="075697"/>
                </a:solidFill>
              </a:rPr>
              <a:t>How to Put Together a Camp Reunion</a:t>
            </a:r>
            <a:r>
              <a:rPr lang="en-US" sz="4400" dirty="0"/>
              <a:t>.”</a:t>
            </a:r>
          </a:p>
        </p:txBody>
      </p:sp>
    </p:spTree>
    <p:extLst>
      <p:ext uri="{BB962C8B-B14F-4D97-AF65-F5344CB8AC3E}">
        <p14:creationId xmlns:p14="http://schemas.microsoft.com/office/powerpoint/2010/main" val="18295796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0209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62AE4A-2A43-2BDE-CB78-768C32B9F41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7388BE2-8028-49BB-B432-EA057174640D}"/>
              </a:ext>
            </a:extLst>
          </p:cNvPr>
          <p:cNvSpPr>
            <a:spLocks noGrp="1"/>
          </p:cNvSpPr>
          <p:nvPr>
            <p:ph type="title"/>
          </p:nvPr>
        </p:nvSpPr>
        <p:spPr/>
        <p:txBody>
          <a:bodyPr>
            <a:normAutofit/>
          </a:bodyPr>
          <a:lstStyle/>
          <a:p>
            <a:r>
              <a:rPr lang="en-US" dirty="0"/>
              <a:t>Why Are Scouting Alumni Important?</a:t>
            </a:r>
          </a:p>
        </p:txBody>
      </p:sp>
      <p:sp>
        <p:nvSpPr>
          <p:cNvPr id="3" name="Content Placeholder 2">
            <a:extLst>
              <a:ext uri="{FF2B5EF4-FFF2-40B4-BE49-F238E27FC236}">
                <a16:creationId xmlns:a16="http://schemas.microsoft.com/office/drawing/2014/main" id="{2F359543-D127-E224-5AD3-4A147E9FE8E2}"/>
              </a:ext>
            </a:extLst>
          </p:cNvPr>
          <p:cNvSpPr>
            <a:spLocks noGrp="1"/>
          </p:cNvSpPr>
          <p:nvPr>
            <p:ph idx="1"/>
          </p:nvPr>
        </p:nvSpPr>
        <p:spPr/>
        <p:txBody>
          <a:bodyPr/>
          <a:lstStyle/>
          <a:p>
            <a:pPr marL="0" indent="0">
              <a:buNone/>
            </a:pPr>
            <a:r>
              <a:rPr lang="en-US" sz="4800" i="1" dirty="0">
                <a:solidFill>
                  <a:srgbClr val="898989"/>
                </a:solidFill>
              </a:rPr>
              <a:t>Simply put, there are no better “ambassadors” for the Scouting program than Scouting Alumni.</a:t>
            </a:r>
          </a:p>
        </p:txBody>
      </p:sp>
    </p:spTree>
    <p:extLst>
      <p:ext uri="{BB962C8B-B14F-4D97-AF65-F5344CB8AC3E}">
        <p14:creationId xmlns:p14="http://schemas.microsoft.com/office/powerpoint/2010/main" val="33252475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B6C3FCD-7130-613E-2C0F-9DC3497DD6F1}"/>
              </a:ext>
            </a:extLst>
          </p:cNvPr>
          <p:cNvSpPr>
            <a:spLocks noGrp="1"/>
          </p:cNvSpPr>
          <p:nvPr>
            <p:ph type="title"/>
          </p:nvPr>
        </p:nvSpPr>
        <p:spPr/>
        <p:txBody>
          <a:bodyPr/>
          <a:lstStyle/>
          <a:p>
            <a:r>
              <a:rPr lang="en-US" dirty="0"/>
              <a:t>Purpose &amp; Presentations</a:t>
            </a:r>
            <a:br>
              <a:rPr lang="en-US" dirty="0"/>
            </a:br>
            <a:endParaRPr lang="en-US" dirty="0"/>
          </a:p>
        </p:txBody>
      </p:sp>
      <p:sp>
        <p:nvSpPr>
          <p:cNvPr id="5" name="Text Placeholder 4">
            <a:extLst>
              <a:ext uri="{FF2B5EF4-FFF2-40B4-BE49-F238E27FC236}">
                <a16:creationId xmlns:a16="http://schemas.microsoft.com/office/drawing/2014/main" id="{3F0076C2-761C-2A4D-B1C8-64FF85A477D2}"/>
              </a:ext>
            </a:extLst>
          </p:cNvPr>
          <p:cNvSpPr>
            <a:spLocks noGrp="1"/>
          </p:cNvSpPr>
          <p:nvPr>
            <p:ph type="body" sz="quarter" idx="3"/>
          </p:nvPr>
        </p:nvSpPr>
        <p:spPr/>
        <p:txBody>
          <a:bodyPr>
            <a:normAutofit/>
          </a:bodyPr>
          <a:lstStyle/>
          <a:p>
            <a:r>
              <a:rPr lang="en-US" dirty="0">
                <a:solidFill>
                  <a:srgbClr val="CE1126"/>
                </a:solidFill>
              </a:rPr>
              <a:t>Where are these Awards and Recognitions Presented?</a:t>
            </a:r>
          </a:p>
        </p:txBody>
      </p:sp>
      <p:sp>
        <p:nvSpPr>
          <p:cNvPr id="3" name="Text Placeholder 2">
            <a:extLst>
              <a:ext uri="{FF2B5EF4-FFF2-40B4-BE49-F238E27FC236}">
                <a16:creationId xmlns:a16="http://schemas.microsoft.com/office/drawing/2014/main" id="{63E08914-EF97-23DE-ADAF-76EF16BC70B1}"/>
              </a:ext>
            </a:extLst>
          </p:cNvPr>
          <p:cNvSpPr>
            <a:spLocks noGrp="1"/>
          </p:cNvSpPr>
          <p:nvPr>
            <p:ph type="body" idx="1"/>
          </p:nvPr>
        </p:nvSpPr>
        <p:spPr/>
        <p:txBody>
          <a:bodyPr>
            <a:normAutofit/>
          </a:bodyPr>
          <a:lstStyle/>
          <a:p>
            <a:r>
              <a:rPr lang="en-US" dirty="0">
                <a:solidFill>
                  <a:srgbClr val="CE1126"/>
                </a:solidFill>
              </a:rPr>
              <a:t>What is the purpose of these Awards and Recognitions? </a:t>
            </a:r>
          </a:p>
        </p:txBody>
      </p:sp>
      <p:sp>
        <p:nvSpPr>
          <p:cNvPr id="4" name="Content Placeholder 3">
            <a:extLst>
              <a:ext uri="{FF2B5EF4-FFF2-40B4-BE49-F238E27FC236}">
                <a16:creationId xmlns:a16="http://schemas.microsoft.com/office/drawing/2014/main" id="{763FED68-A778-B230-070E-CD9E4BBBB2F5}"/>
              </a:ext>
            </a:extLst>
          </p:cNvPr>
          <p:cNvSpPr>
            <a:spLocks noGrp="1"/>
          </p:cNvSpPr>
          <p:nvPr>
            <p:ph sz="half" idx="2"/>
          </p:nvPr>
        </p:nvSpPr>
        <p:spPr/>
        <p:txBody>
          <a:bodyPr>
            <a:normAutofit fontScale="92500" lnSpcReduction="10000"/>
          </a:bodyPr>
          <a:lstStyle/>
          <a:p>
            <a:r>
              <a:rPr lang="en-US" b="1" dirty="0">
                <a:solidFill>
                  <a:srgbClr val="003F87"/>
                </a:solidFill>
              </a:rPr>
              <a:t>To thank </a:t>
            </a:r>
            <a:r>
              <a:rPr lang="en-US" dirty="0">
                <a:solidFill>
                  <a:srgbClr val="898989"/>
                </a:solidFill>
              </a:rPr>
              <a:t>– Individuals for a job well done</a:t>
            </a:r>
          </a:p>
          <a:p>
            <a:r>
              <a:rPr lang="en-US" b="1" dirty="0">
                <a:solidFill>
                  <a:srgbClr val="003F87"/>
                </a:solidFill>
              </a:rPr>
              <a:t>To incentivize </a:t>
            </a:r>
            <a:r>
              <a:rPr lang="en-US" dirty="0">
                <a:solidFill>
                  <a:srgbClr val="898989"/>
                </a:solidFill>
              </a:rPr>
              <a:t>– Others to do more</a:t>
            </a:r>
          </a:p>
          <a:p>
            <a:r>
              <a:rPr lang="en-US" b="1" dirty="0">
                <a:solidFill>
                  <a:srgbClr val="003F87"/>
                </a:solidFill>
              </a:rPr>
              <a:t>To acknowledge </a:t>
            </a:r>
            <a:r>
              <a:rPr lang="en-US" dirty="0">
                <a:solidFill>
                  <a:srgbClr val="898989"/>
                </a:solidFill>
              </a:rPr>
              <a:t>–  The accomplishment of specific activities as described in the award requirements</a:t>
            </a:r>
          </a:p>
          <a:p>
            <a:r>
              <a:rPr lang="en-US" b="1" dirty="0">
                <a:solidFill>
                  <a:srgbClr val="003F87"/>
                </a:solidFill>
              </a:rPr>
              <a:t>To promote </a:t>
            </a:r>
            <a:r>
              <a:rPr lang="en-US" dirty="0">
                <a:solidFill>
                  <a:srgbClr val="898989"/>
                </a:solidFill>
              </a:rPr>
              <a:t>– Raise visibility and educate various audiences</a:t>
            </a:r>
          </a:p>
        </p:txBody>
      </p:sp>
      <p:sp>
        <p:nvSpPr>
          <p:cNvPr id="6" name="Content Placeholder 5">
            <a:extLst>
              <a:ext uri="{FF2B5EF4-FFF2-40B4-BE49-F238E27FC236}">
                <a16:creationId xmlns:a16="http://schemas.microsoft.com/office/drawing/2014/main" id="{3396081E-A7EE-FEBC-3252-8B5629F5E709}"/>
              </a:ext>
            </a:extLst>
          </p:cNvPr>
          <p:cNvSpPr>
            <a:spLocks noGrp="1"/>
          </p:cNvSpPr>
          <p:nvPr>
            <p:ph sz="quarter" idx="4"/>
          </p:nvPr>
        </p:nvSpPr>
        <p:spPr/>
        <p:txBody>
          <a:bodyPr>
            <a:normAutofit fontScale="92500" lnSpcReduction="10000"/>
          </a:bodyPr>
          <a:lstStyle/>
          <a:p>
            <a:r>
              <a:rPr lang="en-US" dirty="0">
                <a:solidFill>
                  <a:srgbClr val="898989"/>
                </a:solidFill>
              </a:rPr>
              <a:t>During an appropriate </a:t>
            </a:r>
            <a:r>
              <a:rPr lang="en-US" b="1" dirty="0">
                <a:solidFill>
                  <a:srgbClr val="003F87"/>
                </a:solidFill>
              </a:rPr>
              <a:t>ceremony</a:t>
            </a:r>
            <a:endParaRPr lang="en-US" dirty="0">
              <a:solidFill>
                <a:srgbClr val="003F87"/>
              </a:solidFill>
            </a:endParaRPr>
          </a:p>
          <a:p>
            <a:r>
              <a:rPr lang="en-US" dirty="0">
                <a:solidFill>
                  <a:srgbClr val="898989"/>
                </a:solidFill>
              </a:rPr>
              <a:t>Before an appropriate </a:t>
            </a:r>
            <a:r>
              <a:rPr lang="en-US" b="1" dirty="0">
                <a:solidFill>
                  <a:srgbClr val="003F87"/>
                </a:solidFill>
              </a:rPr>
              <a:t>audience</a:t>
            </a:r>
            <a:endParaRPr lang="en-US" dirty="0">
              <a:solidFill>
                <a:srgbClr val="003F87"/>
              </a:solidFill>
            </a:endParaRPr>
          </a:p>
          <a:p>
            <a:r>
              <a:rPr lang="en-US" dirty="0">
                <a:solidFill>
                  <a:srgbClr val="898989"/>
                </a:solidFill>
              </a:rPr>
              <a:t>At an appropriate </a:t>
            </a:r>
            <a:r>
              <a:rPr lang="en-US" b="1" dirty="0">
                <a:solidFill>
                  <a:srgbClr val="003F87"/>
                </a:solidFill>
              </a:rPr>
              <a:t>time</a:t>
            </a:r>
            <a:endParaRPr lang="en-US" dirty="0">
              <a:solidFill>
                <a:srgbClr val="003F87"/>
              </a:solidFill>
            </a:endParaRPr>
          </a:p>
        </p:txBody>
      </p:sp>
    </p:spTree>
    <p:extLst>
      <p:ext uri="{BB962C8B-B14F-4D97-AF65-F5344CB8AC3E}">
        <p14:creationId xmlns:p14="http://schemas.microsoft.com/office/powerpoint/2010/main" val="16190246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A9E34-B602-E2E5-4E0C-F11C4BAC8F36}"/>
              </a:ext>
            </a:extLst>
          </p:cNvPr>
          <p:cNvSpPr>
            <a:spLocks noGrp="1"/>
          </p:cNvSpPr>
          <p:nvPr>
            <p:ph type="title"/>
          </p:nvPr>
        </p:nvSpPr>
        <p:spPr>
          <a:xfrm>
            <a:off x="838200" y="365125"/>
            <a:ext cx="10515600" cy="1325563"/>
          </a:xfrm>
        </p:spPr>
        <p:txBody>
          <a:bodyPr anchor="ctr">
            <a:normAutofit/>
          </a:bodyPr>
          <a:lstStyle/>
          <a:p>
            <a:r>
              <a:rPr lang="en-US" dirty="0"/>
              <a:t>Alumni</a:t>
            </a:r>
            <a:br>
              <a:rPr lang="en-US" dirty="0"/>
            </a:br>
            <a:r>
              <a:rPr lang="en-US" dirty="0"/>
              <a:t>Awards and Recognition</a:t>
            </a:r>
          </a:p>
        </p:txBody>
      </p:sp>
      <p:graphicFrame>
        <p:nvGraphicFramePr>
          <p:cNvPr id="12" name="Content Placeholder 2">
            <a:extLst>
              <a:ext uri="{FF2B5EF4-FFF2-40B4-BE49-F238E27FC236}">
                <a16:creationId xmlns:a16="http://schemas.microsoft.com/office/drawing/2014/main" id="{787A2D57-0C5F-5225-4BA2-CC27D060234B}"/>
              </a:ext>
            </a:extLst>
          </p:cNvPr>
          <p:cNvGraphicFramePr>
            <a:graphicFrameLocks/>
          </p:cNvGraphicFramePr>
          <p:nvPr>
            <p:extLst>
              <p:ext uri="{D42A27DB-BD31-4B8C-83A1-F6EECF244321}">
                <p14:modId xmlns:p14="http://schemas.microsoft.com/office/powerpoint/2010/main" val="990365720"/>
              </p:ext>
            </p:extLst>
          </p:nvPr>
        </p:nvGraphicFramePr>
        <p:xfrm>
          <a:off x="838200" y="1825625"/>
          <a:ext cx="5181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8" name="Content Placeholder 17" descr="A red square with white text and a fire and flames&#10;&#10;AI-generated content may be incorrect.">
            <a:extLst>
              <a:ext uri="{FF2B5EF4-FFF2-40B4-BE49-F238E27FC236}">
                <a16:creationId xmlns:a16="http://schemas.microsoft.com/office/drawing/2014/main" id="{BC068EA1-0C16-A357-5283-DFEB5837F7F9}"/>
              </a:ext>
            </a:extLst>
          </p:cNvPr>
          <p:cNvPicPr>
            <a:picLocks noGrp="1" noChangeAspect="1"/>
          </p:cNvPicPr>
          <p:nvPr>
            <p:ph sz="half" idx="2"/>
          </p:nvPr>
        </p:nvPicPr>
        <p:blipFill>
          <a:blip r:embed="rId8">
            <a:extLst>
              <a:ext uri="{28A0092B-C50C-407E-A947-70E740481C1C}">
                <a14:useLocalDpi xmlns:a14="http://schemas.microsoft.com/office/drawing/2010/main" val="0"/>
              </a:ext>
            </a:extLst>
          </a:blip>
          <a:stretch>
            <a:fillRect/>
          </a:stretch>
        </p:blipFill>
        <p:spPr>
          <a:xfrm>
            <a:off x="6927850" y="2172494"/>
            <a:ext cx="3670300" cy="3657600"/>
          </a:xfrm>
        </p:spPr>
      </p:pic>
    </p:spTree>
    <p:extLst>
      <p:ext uri="{BB962C8B-B14F-4D97-AF65-F5344CB8AC3E}">
        <p14:creationId xmlns:p14="http://schemas.microsoft.com/office/powerpoint/2010/main" val="36176902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04222-7CE1-E156-30DD-41A2B7B13620}"/>
              </a:ext>
            </a:extLst>
          </p:cNvPr>
          <p:cNvSpPr>
            <a:spLocks noGrp="1"/>
          </p:cNvSpPr>
          <p:nvPr>
            <p:ph type="title"/>
          </p:nvPr>
        </p:nvSpPr>
        <p:spPr/>
        <p:txBody>
          <a:bodyPr/>
          <a:lstStyle/>
          <a:p>
            <a:r>
              <a:rPr lang="en-US" dirty="0" err="1"/>
              <a:t>ScoutingAlumni.org</a:t>
            </a:r>
            <a:br>
              <a:rPr lang="en-US" dirty="0"/>
            </a:br>
            <a:endParaRPr lang="en-US" dirty="0"/>
          </a:p>
        </p:txBody>
      </p:sp>
      <p:pic>
        <p:nvPicPr>
          <p:cNvPr id="5" name="Content Placeholder 4">
            <a:extLst>
              <a:ext uri="{FF2B5EF4-FFF2-40B4-BE49-F238E27FC236}">
                <a16:creationId xmlns:a16="http://schemas.microsoft.com/office/drawing/2014/main" id="{C2C8DFE2-B8F6-C25F-4937-453E0FA96A99}"/>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p:blipFill>
        <p:spPr>
          <a:xfrm>
            <a:off x="2072640" y="1027906"/>
            <a:ext cx="8046719" cy="5029200"/>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2445606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8FF553-D84D-546E-0B65-CC84A3FCEE1B}"/>
              </a:ext>
            </a:extLst>
          </p:cNvPr>
          <p:cNvSpPr>
            <a:spLocks noGrp="1"/>
          </p:cNvSpPr>
          <p:nvPr>
            <p:ph type="title"/>
          </p:nvPr>
        </p:nvSpPr>
        <p:spPr>
          <a:xfrm>
            <a:off x="838200" y="365125"/>
            <a:ext cx="10515600" cy="1325563"/>
          </a:xfrm>
        </p:spPr>
        <p:txBody>
          <a:bodyPr anchor="ctr">
            <a:normAutofit/>
          </a:bodyPr>
          <a:lstStyle/>
          <a:p>
            <a:r>
              <a:rPr lang="en-US" b="1" dirty="0"/>
              <a:t>Alumni Award</a:t>
            </a:r>
            <a:br>
              <a:rPr lang="en-US" b="1" dirty="0"/>
            </a:br>
            <a:endParaRPr lang="en-US" dirty="0"/>
          </a:p>
        </p:txBody>
      </p:sp>
      <p:pic>
        <p:nvPicPr>
          <p:cNvPr id="7" name="Picture 6" descr="A colorful braided rope&#10;&#10;AI-generated content may be incorrect.">
            <a:extLst>
              <a:ext uri="{FF2B5EF4-FFF2-40B4-BE49-F238E27FC236}">
                <a16:creationId xmlns:a16="http://schemas.microsoft.com/office/drawing/2014/main" id="{614B8433-099A-8789-DA37-5B5C075E59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3172238"/>
            <a:ext cx="5181600" cy="1658112"/>
          </a:xfrm>
          <a:prstGeom prst="rect">
            <a:avLst/>
          </a:prstGeom>
          <a:noFill/>
        </p:spPr>
      </p:pic>
      <p:sp>
        <p:nvSpPr>
          <p:cNvPr id="3" name="Content Placeholder 2">
            <a:extLst>
              <a:ext uri="{FF2B5EF4-FFF2-40B4-BE49-F238E27FC236}">
                <a16:creationId xmlns:a16="http://schemas.microsoft.com/office/drawing/2014/main" id="{4B01B846-4CAA-3566-AEC9-36FB15B783B7}"/>
              </a:ext>
            </a:extLst>
          </p:cNvPr>
          <p:cNvSpPr>
            <a:spLocks noGrp="1"/>
          </p:cNvSpPr>
          <p:nvPr>
            <p:ph sz="half" idx="2"/>
          </p:nvPr>
        </p:nvSpPr>
        <p:spPr>
          <a:xfrm>
            <a:off x="6172200" y="1825625"/>
            <a:ext cx="5181600" cy="4351338"/>
          </a:xfrm>
        </p:spPr>
        <p:txBody>
          <a:bodyPr>
            <a:normAutofit/>
          </a:bodyPr>
          <a:lstStyle/>
          <a:p>
            <a:r>
              <a:rPr lang="en-US" sz="2400" dirty="0"/>
              <a:t>We encourage councils to form an Alumni </a:t>
            </a:r>
            <a:r>
              <a:rPr lang="en-US" sz="2400"/>
              <a:t>Committee.</a:t>
            </a:r>
          </a:p>
          <a:p>
            <a:r>
              <a:rPr lang="en-US" sz="2400"/>
              <a:t>Recipient </a:t>
            </a:r>
            <a:r>
              <a:rPr lang="en-US" sz="2400" dirty="0"/>
              <a:t>must be a registered Scouter</a:t>
            </a:r>
          </a:p>
          <a:p>
            <a:r>
              <a:rPr lang="en-US" sz="2400" dirty="0"/>
              <a:t>Nomination must be approved by the Alumni Committee and Scout Executive</a:t>
            </a:r>
          </a:p>
          <a:p>
            <a:r>
              <a:rPr lang="en-US" sz="2400" dirty="0"/>
              <a:t>Six Focus Areas – Memories, Marketing, Mentoring, Membership, Manpower, and Money</a:t>
            </a:r>
          </a:p>
        </p:txBody>
      </p:sp>
    </p:spTree>
    <p:extLst>
      <p:ext uri="{BB962C8B-B14F-4D97-AF65-F5344CB8AC3E}">
        <p14:creationId xmlns:p14="http://schemas.microsoft.com/office/powerpoint/2010/main" val="23648743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5F04D8-9AF1-12BA-6B3E-78EF70D9B95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063E570-B4DF-953D-F054-D7D9567FCB8F}"/>
              </a:ext>
            </a:extLst>
          </p:cNvPr>
          <p:cNvSpPr>
            <a:spLocks noGrp="1"/>
          </p:cNvSpPr>
          <p:nvPr>
            <p:ph type="title"/>
          </p:nvPr>
        </p:nvSpPr>
        <p:spPr/>
        <p:txBody>
          <a:bodyPr/>
          <a:lstStyle/>
          <a:p>
            <a:r>
              <a:rPr lang="en-US" sz="4400" b="1" dirty="0"/>
              <a:t>Alumnus of the Year Awards</a:t>
            </a:r>
            <a:br>
              <a:rPr lang="en-US" sz="4400" b="1" dirty="0"/>
            </a:br>
            <a:endParaRPr lang="en-US" dirty="0"/>
          </a:p>
        </p:txBody>
      </p:sp>
      <p:sp>
        <p:nvSpPr>
          <p:cNvPr id="3" name="Content Placeholder 2">
            <a:extLst>
              <a:ext uri="{FF2B5EF4-FFF2-40B4-BE49-F238E27FC236}">
                <a16:creationId xmlns:a16="http://schemas.microsoft.com/office/drawing/2014/main" id="{FD72B469-E8CB-575C-17C3-1711E4C6EF89}"/>
              </a:ext>
            </a:extLst>
          </p:cNvPr>
          <p:cNvSpPr>
            <a:spLocks noGrp="1"/>
          </p:cNvSpPr>
          <p:nvPr>
            <p:ph idx="1"/>
          </p:nvPr>
        </p:nvSpPr>
        <p:spPr/>
        <p:txBody>
          <a:bodyPr/>
          <a:lstStyle/>
          <a:p>
            <a:r>
              <a:rPr lang="en-US" dirty="0"/>
              <a:t>Scouting America annually recognizes individuals with Alumnus of the Year Awards.</a:t>
            </a:r>
          </a:p>
          <a:p>
            <a:r>
              <a:rPr lang="en-US" dirty="0"/>
              <a:t>These awards are presented at the Council, Territories, and National Levels </a:t>
            </a:r>
          </a:p>
          <a:p>
            <a:r>
              <a:rPr lang="en-US" dirty="0"/>
              <a:t>At the Council Level, only one person may be nominated per year.</a:t>
            </a:r>
          </a:p>
        </p:txBody>
      </p:sp>
      <p:pic>
        <p:nvPicPr>
          <p:cNvPr id="5" name="Picture 4" descr="A blue and gold emblem with a acorn&#10;&#10;AI-generated content may be incorrect.">
            <a:extLst>
              <a:ext uri="{FF2B5EF4-FFF2-40B4-BE49-F238E27FC236}">
                <a16:creationId xmlns:a16="http://schemas.microsoft.com/office/drawing/2014/main" id="{776F5376-B930-D3D5-5180-E01F730170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8400" y="4576763"/>
            <a:ext cx="1600200" cy="1600200"/>
          </a:xfrm>
          <a:prstGeom prst="rect">
            <a:avLst/>
          </a:prstGeom>
        </p:spPr>
      </p:pic>
      <p:pic>
        <p:nvPicPr>
          <p:cNvPr id="8" name="Picture 7" descr="A silver and orange logo&#10;&#10;AI-generated content may be incorrect.">
            <a:extLst>
              <a:ext uri="{FF2B5EF4-FFF2-40B4-BE49-F238E27FC236}">
                <a16:creationId xmlns:a16="http://schemas.microsoft.com/office/drawing/2014/main" id="{A6559930-79F2-E622-53B5-288DFFF8CF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95900" y="4590622"/>
            <a:ext cx="1600200" cy="1600200"/>
          </a:xfrm>
          <a:prstGeom prst="rect">
            <a:avLst/>
          </a:prstGeom>
        </p:spPr>
      </p:pic>
      <p:pic>
        <p:nvPicPr>
          <p:cNvPr id="10" name="Picture 9" descr="A gold and red emblem with a acorn&#10;&#10;AI-generated content may be incorrect.">
            <a:extLst>
              <a:ext uri="{FF2B5EF4-FFF2-40B4-BE49-F238E27FC236}">
                <a16:creationId xmlns:a16="http://schemas.microsoft.com/office/drawing/2014/main" id="{FD095ADB-51B7-A57F-5E94-EED3E801826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53400" y="4603005"/>
            <a:ext cx="1600200" cy="1600200"/>
          </a:xfrm>
          <a:prstGeom prst="rect">
            <a:avLst/>
          </a:prstGeom>
        </p:spPr>
      </p:pic>
    </p:spTree>
    <p:extLst>
      <p:ext uri="{BB962C8B-B14F-4D97-AF65-F5344CB8AC3E}">
        <p14:creationId xmlns:p14="http://schemas.microsoft.com/office/powerpoint/2010/main" val="19717694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C11959-AE67-3724-9581-75BA701FD21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6D5A52E-5718-7DCD-E61E-E0F45144F778}"/>
              </a:ext>
            </a:extLst>
          </p:cNvPr>
          <p:cNvSpPr>
            <a:spLocks noGrp="1"/>
          </p:cNvSpPr>
          <p:nvPr>
            <p:ph type="title"/>
          </p:nvPr>
        </p:nvSpPr>
        <p:spPr/>
        <p:txBody>
          <a:bodyPr/>
          <a:lstStyle/>
          <a:p>
            <a:r>
              <a:rPr lang="en-US" sz="4400" b="1" dirty="0"/>
              <a:t>Alumnus of the Year Awards</a:t>
            </a:r>
            <a:br>
              <a:rPr lang="en-US" sz="4400" b="1" dirty="0"/>
            </a:br>
            <a:r>
              <a:rPr lang="en-US" sz="3600" dirty="0">
                <a:solidFill>
                  <a:srgbClr val="898989"/>
                </a:solidFill>
                <a:latin typeface="Arial" panose="020B0604020202020204" pitchFamily="34" charset="0"/>
                <a:cs typeface="Arial" panose="020B0604020202020204" pitchFamily="34" charset="0"/>
              </a:rPr>
              <a:t>Continued…</a:t>
            </a:r>
            <a:endParaRPr lang="en-US" dirty="0">
              <a:solidFill>
                <a:srgbClr val="898989"/>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A99EB77E-2E0C-D86F-5DF0-7AF2A52D530D}"/>
              </a:ext>
            </a:extLst>
          </p:cNvPr>
          <p:cNvSpPr>
            <a:spLocks noGrp="1"/>
          </p:cNvSpPr>
          <p:nvPr>
            <p:ph idx="1"/>
          </p:nvPr>
        </p:nvSpPr>
        <p:spPr/>
        <p:txBody>
          <a:bodyPr>
            <a:normAutofit fontScale="92500" lnSpcReduction="10000"/>
          </a:bodyPr>
          <a:lstStyle/>
          <a:p>
            <a:r>
              <a:rPr lang="en-US" dirty="0"/>
              <a:t>At the Territories Level, CSTs will be grouped together into the following four (4) geographical groupings: Territories: 1, 3, 8; Territories: 4, 5, 6, 9; Territories: 7, 14, 15, 16; and Territories: 10, 12, 13.</a:t>
            </a:r>
          </a:p>
          <a:p>
            <a:r>
              <a:rPr lang="en-US" dirty="0"/>
              <a:t>Every effort will be expended to select one recipient from each of the four (4) groupings. However, no two recipients will be selected from the same CST.</a:t>
            </a:r>
          </a:p>
          <a:p>
            <a:r>
              <a:rPr lang="en-US" dirty="0"/>
              <a:t>At the National Level, only one recipient will be selected. </a:t>
            </a:r>
          </a:p>
          <a:p>
            <a:r>
              <a:rPr lang="en-US" dirty="0"/>
              <a:t>At all levels, nominations may be submitted anytime during the calendar year but must be received before December 31st to count for that year.</a:t>
            </a:r>
          </a:p>
        </p:txBody>
      </p:sp>
    </p:spTree>
    <p:extLst>
      <p:ext uri="{BB962C8B-B14F-4D97-AF65-F5344CB8AC3E}">
        <p14:creationId xmlns:p14="http://schemas.microsoft.com/office/powerpoint/2010/main" val="3238786800"/>
      </p:ext>
    </p:extLst>
  </p:cSld>
  <p:clrMapOvr>
    <a:masterClrMapping/>
  </p:clrMapOvr>
</p:sld>
</file>

<file path=ppt/theme/theme1.xml><?xml version="1.0" encoding="utf-8"?>
<a:theme xmlns:a="http://schemas.openxmlformats.org/drawingml/2006/main" name="1_Office Theme">
  <a:themeElements>
    <a:clrScheme name="Scouting America">
      <a:dk1>
        <a:srgbClr val="898989"/>
      </a:dk1>
      <a:lt1>
        <a:srgbClr val="FFFFFF"/>
      </a:lt1>
      <a:dk2>
        <a:srgbClr val="44546A"/>
      </a:dk2>
      <a:lt2>
        <a:srgbClr val="E7E6E6"/>
      </a:lt2>
      <a:accent1>
        <a:srgbClr val="2F69A3"/>
      </a:accent1>
      <a:accent2>
        <a:srgbClr val="CE1125"/>
      </a:accent2>
      <a:accent3>
        <a:srgbClr val="A5A5A5"/>
      </a:accent3>
      <a:accent4>
        <a:srgbClr val="FFC000"/>
      </a:accent4>
      <a:accent5>
        <a:srgbClr val="5B9BD5"/>
      </a:accent5>
      <a:accent6>
        <a:srgbClr val="70AD47"/>
      </a:accent6>
      <a:hlink>
        <a:srgbClr val="057EEB"/>
      </a:hlink>
      <a:folHlink>
        <a:srgbClr val="057EEB"/>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couting America PPT Template" id="{EDBC1C35-C06F-4E41-AE6B-F4209A888D9F}" vid="{0FA3DBA7-58C3-6448-ABB8-493D7754C5D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A395DD036392A4E8690A0B7E3762567" ma:contentTypeVersion="17" ma:contentTypeDescription="Create a new document." ma:contentTypeScope="" ma:versionID="64e780d52d625163939975d1f03e02f6">
  <xsd:schema xmlns:xsd="http://www.w3.org/2001/XMLSchema" xmlns:xs="http://www.w3.org/2001/XMLSchema" xmlns:p="http://schemas.microsoft.com/office/2006/metadata/properties" xmlns:ns2="221fe16e-01ca-427a-8a91-6a20a69d1f88" xmlns:ns3="2b3ee833-dd67-45a8-9be9-6f6d0833a8d7" targetNamespace="http://schemas.microsoft.com/office/2006/metadata/properties" ma:root="true" ma:fieldsID="749b9fe62d200dfd3b696e1918692cd8" ns2:_="" ns3:_="">
    <xsd:import namespace="221fe16e-01ca-427a-8a91-6a20a69d1f88"/>
    <xsd:import namespace="2b3ee833-dd67-45a8-9be9-6f6d0833a8d7"/>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3:SharedWithUsers" minOccurs="0"/>
                <xsd:element ref="ns3:SharedWithDetails" minOccurs="0"/>
                <xsd:element ref="ns2:MediaServiceAutoKeyPoints" minOccurs="0"/>
                <xsd:element ref="ns2:MediaServiceKeyPoints" minOccurs="0"/>
                <xsd:element ref="ns2:lcf76f155ced4ddcb4097134ff3c332f" minOccurs="0"/>
                <xsd:element ref="ns3:TaxCatchAll" minOccurs="0"/>
                <xsd:element ref="ns2:MediaServiceObjectDetectorVersions" minOccurs="0"/>
                <xsd:element ref="ns2:MediaServiceSearchPropertie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21fe16e-01ca-427a-8a91-6a20a69d1f8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879308d4-bde5-4dca-adcb-0162404f863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LengthInSeconds" ma:index="24"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2b3ee833-dd67-45a8-9be9-6f6d0833a8d7"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2df28d34-aac1-4306-9db6-3316e56ad84a}" ma:internalName="TaxCatchAll" ma:showField="CatchAllData" ma:web="2b3ee833-dd67-45a8-9be9-6f6d0833a8d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2b3ee833-dd67-45a8-9be9-6f6d0833a8d7">
      <UserInfo>
        <DisplayName>Gordon Shattles</DisplayName>
        <AccountId>164</AccountId>
        <AccountType/>
      </UserInfo>
      <UserInfo>
        <DisplayName>Darin Kinn</DisplayName>
        <AccountId>13</AccountId>
        <AccountType/>
      </UserInfo>
      <UserInfo>
        <DisplayName>Nathan Johnson</DisplayName>
        <AccountId>16</AccountId>
        <AccountType/>
      </UserInfo>
    </SharedWithUsers>
    <lcf76f155ced4ddcb4097134ff3c332f xmlns="221fe16e-01ca-427a-8a91-6a20a69d1f88">
      <Terms xmlns="http://schemas.microsoft.com/office/infopath/2007/PartnerControls"/>
    </lcf76f155ced4ddcb4097134ff3c332f>
    <TaxCatchAll xmlns="2b3ee833-dd67-45a8-9be9-6f6d0833a8d7"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07E8B2E-F309-4EF6-BC62-3673AE8EB3F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21fe16e-01ca-427a-8a91-6a20a69d1f88"/>
    <ds:schemaRef ds:uri="2b3ee833-dd67-45a8-9be9-6f6d0833a8d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8D441C6-B327-405B-BE0A-BECCCCF98BE6}">
  <ds:schemaRefs>
    <ds:schemaRef ds:uri="http://schemas.microsoft.com/office/2006/documentManagement/types"/>
    <ds:schemaRef ds:uri="http://schemas.microsoft.com/office/infopath/2007/PartnerControls"/>
    <ds:schemaRef ds:uri="221fe16e-01ca-427a-8a91-6a20a69d1f88"/>
    <ds:schemaRef ds:uri="http://schemas.microsoft.com/office/2006/metadata/properties"/>
    <ds:schemaRef ds:uri="http://purl.org/dc/terms/"/>
    <ds:schemaRef ds:uri="http://schemas.openxmlformats.org/package/2006/metadata/core-properties"/>
    <ds:schemaRef ds:uri="http://purl.org/dc/elements/1.1/"/>
    <ds:schemaRef ds:uri="2b3ee833-dd67-45a8-9be9-6f6d0833a8d7"/>
    <ds:schemaRef ds:uri="http://www.w3.org/XML/1998/namespace"/>
    <ds:schemaRef ds:uri="http://purl.org/dc/dcmitype/"/>
  </ds:schemaRefs>
</ds:datastoreItem>
</file>

<file path=customXml/itemProps3.xml><?xml version="1.0" encoding="utf-8"?>
<ds:datastoreItem xmlns:ds="http://schemas.openxmlformats.org/officeDocument/2006/customXml" ds:itemID="{973C5645-406F-4C68-A3BB-1D1171D167CE}">
  <ds:schemaRefs>
    <ds:schemaRef ds:uri="http://schemas.microsoft.com/sharepoint/v3/contenttype/forms"/>
  </ds:schemaRefs>
</ds:datastoreItem>
</file>

<file path=docMetadata/LabelInfo.xml><?xml version="1.0" encoding="utf-8"?>
<clbl:labelList xmlns:clbl="http://schemas.microsoft.com/office/2020/mipLabelMetadata">
  <clbl:label id="{fd9008a0-7846-4989-a4c5-77cfad3f7e4e}" enabled="0" method="" siteId="{fd9008a0-7846-4989-a4c5-77cfad3f7e4e}" removed="1"/>
</clbl:labelList>
</file>

<file path=docProps/app.xml><?xml version="1.0" encoding="utf-8"?>
<Properties xmlns="http://schemas.openxmlformats.org/officeDocument/2006/extended-properties" xmlns:vt="http://schemas.openxmlformats.org/officeDocument/2006/docPropsVTypes">
  <Template>1_Office Theme</Template>
  <TotalTime>1995</TotalTime>
  <Words>3866</Words>
  <Application>Microsoft Macintosh PowerPoint</Application>
  <PresentationFormat>Widescreen</PresentationFormat>
  <Paragraphs>221</Paragraphs>
  <Slides>28</Slides>
  <Notes>28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28</vt:i4>
      </vt:variant>
    </vt:vector>
  </HeadingPairs>
  <TitlesOfParts>
    <vt:vector size="36" baseType="lpstr">
      <vt:lpstr>Aptos</vt:lpstr>
      <vt:lpstr>Arial</vt:lpstr>
      <vt:lpstr>Arial Black</vt:lpstr>
      <vt:lpstr>Helvetica Neue</vt:lpstr>
      <vt:lpstr>Menlo</vt:lpstr>
      <vt:lpstr>Roboto</vt:lpstr>
      <vt:lpstr>Times New Roman</vt:lpstr>
      <vt:lpstr>1_Office Theme</vt:lpstr>
      <vt:lpstr>PowerPoint Presentation</vt:lpstr>
      <vt:lpstr>Who Are Scouting Alumni? </vt:lpstr>
      <vt:lpstr>Why Are Scouting Alumni Important?</vt:lpstr>
      <vt:lpstr>Purpose &amp; Presentations </vt:lpstr>
      <vt:lpstr>Alumni Awards and Recognition</vt:lpstr>
      <vt:lpstr>ScoutingAlumni.org </vt:lpstr>
      <vt:lpstr>Alumni Award </vt:lpstr>
      <vt:lpstr>Alumnus of the Year Awards </vt:lpstr>
      <vt:lpstr>Alumnus of the Year Awards Continued…</vt:lpstr>
      <vt:lpstr>Distinguished and Outstanding Council Alumni Committee Awards</vt:lpstr>
      <vt:lpstr>Scouting Alumni Service Commemoration</vt:lpstr>
      <vt:lpstr>Council Distinguished Alumnus Award</vt:lpstr>
      <vt:lpstr>National Eagle Scout Association Awards and Recognition</vt:lpstr>
      <vt:lpstr>nesa.org </vt:lpstr>
      <vt:lpstr>Distinguished Eagle Scout Award DESA</vt:lpstr>
      <vt:lpstr>Distinguished Eagle Scout Award Continued…</vt:lpstr>
      <vt:lpstr>NESA Outstanding Eagle Scout Award NOESA</vt:lpstr>
      <vt:lpstr>NESA Distinguished Service Award NESA DSA</vt:lpstr>
      <vt:lpstr>NESA Silver Wreath Award </vt:lpstr>
      <vt:lpstr>Glenn A. &amp; Melinda W. Adams Service Project of the Year Award</vt:lpstr>
      <vt:lpstr>NESA Legacy Society </vt:lpstr>
      <vt:lpstr>NESA Scholarships </vt:lpstr>
      <vt:lpstr>NESA Scholarships Continued…</vt:lpstr>
      <vt:lpstr>Important Due Dates </vt:lpstr>
      <vt:lpstr>To help us improve these webinars, please complete this survey.</vt:lpstr>
      <vt:lpstr>Questions? </vt:lpstr>
      <vt:lpstr>Upcoming Webinars…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Amy Leslie</dc:creator>
  <cp:lastModifiedBy>Trevor Bormann</cp:lastModifiedBy>
  <cp:revision>10</cp:revision>
  <cp:lastPrinted>2025-01-14T15:44:23Z</cp:lastPrinted>
  <dcterms:created xsi:type="dcterms:W3CDTF">2024-10-31T17:58:54Z</dcterms:created>
  <dcterms:modified xsi:type="dcterms:W3CDTF">2025-01-14T15:45:38Z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0x0101008A395DD036392A4E8690A0B7E3762567</vt:lpwstr>
  </property>
  <property fmtid="{D5CDD505-2E9C-101B-9397-08002B2CF9AE}" pid="3" name="MediaServiceImageTags">
    <vt:lpwstr/>
  </property>
</Properties>
</file>